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Arial Narrow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5" roundtripDataSignature="AMtx7mhRPltRgCWDmTNT9KZDwfUf1qVd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ArialNarrow-bold.fntdata"/><Relationship Id="rId21" Type="http://schemas.openxmlformats.org/officeDocument/2006/relationships/font" Target="fonts/ArialNarrow-regular.fntdata"/><Relationship Id="rId24" Type="http://schemas.openxmlformats.org/officeDocument/2006/relationships/font" Target="fonts/ArialNarrow-boldItalic.fntdata"/><Relationship Id="rId23" Type="http://schemas.openxmlformats.org/officeDocument/2006/relationships/font" Target="fonts/ArialNarrow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43a464324_1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343a464324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1343a464324_1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5</a:t>
            </a:r>
            <a:endParaRPr/>
          </a:p>
        </p:txBody>
      </p:sp>
      <p:sp>
        <p:nvSpPr>
          <p:cNvPr id="247" name="Google Shape;24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9" name="Google Shape;28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343a464324_1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343a464324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1343a464324_1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1MIN</a:t>
            </a:r>
            <a:endParaRPr/>
          </a:p>
        </p:txBody>
      </p:sp>
      <p:sp>
        <p:nvSpPr>
          <p:cNvPr id="95" name="Google Shape;9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1MIN</a:t>
            </a:r>
            <a:endParaRPr/>
          </a:p>
        </p:txBody>
      </p:sp>
      <p:sp>
        <p:nvSpPr>
          <p:cNvPr id="110" name="Google Shape;11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43a464324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343a46432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1343a464324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Relationship Id="rId5" Type="http://schemas.openxmlformats.org/officeDocument/2006/relationships/image" Target="../media/image3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40.jpg"/><Relationship Id="rId5" Type="http://schemas.openxmlformats.org/officeDocument/2006/relationships/image" Target="../media/image52.jpg"/><Relationship Id="rId6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Relationship Id="rId4" Type="http://schemas.openxmlformats.org/officeDocument/2006/relationships/image" Target="../media/image51.jpg"/><Relationship Id="rId5" Type="http://schemas.openxmlformats.org/officeDocument/2006/relationships/image" Target="../media/image49.jpg"/><Relationship Id="rId6" Type="http://schemas.openxmlformats.org/officeDocument/2006/relationships/image" Target="../media/image5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58.jpg"/><Relationship Id="rId7" Type="http://schemas.openxmlformats.org/officeDocument/2006/relationships/image" Target="../media/image5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7.png"/><Relationship Id="rId10" Type="http://schemas.openxmlformats.org/officeDocument/2006/relationships/image" Target="../media/image9.jp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png"/><Relationship Id="rId4" Type="http://schemas.openxmlformats.org/officeDocument/2006/relationships/hyperlink" Target="https://fovida.org.pe/" TargetMode="External"/><Relationship Id="rId9" Type="http://schemas.openxmlformats.org/officeDocument/2006/relationships/hyperlink" Target="http://www.fundacionadsis.org/" TargetMode="External"/><Relationship Id="rId5" Type="http://schemas.openxmlformats.org/officeDocument/2006/relationships/hyperlink" Target="http://www.fovida.org.pe" TargetMode="External"/><Relationship Id="rId6" Type="http://schemas.openxmlformats.org/officeDocument/2006/relationships/hyperlink" Target="https://www.facebook.com/FundacionAdsis/" TargetMode="External"/><Relationship Id="rId7" Type="http://schemas.openxmlformats.org/officeDocument/2006/relationships/hyperlink" Target="https://twitter.com/fundacionadsis" TargetMode="External"/><Relationship Id="rId8" Type="http://schemas.openxmlformats.org/officeDocument/2006/relationships/hyperlink" Target="https://www.youtube.com/user/FundacionAdsi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2.png"/><Relationship Id="rId7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3.jp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5.jpg"/><Relationship Id="rId5" Type="http://schemas.openxmlformats.org/officeDocument/2006/relationships/image" Target="../media/image7.jpg"/><Relationship Id="rId6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jpg"/><Relationship Id="rId10" Type="http://schemas.openxmlformats.org/officeDocument/2006/relationships/image" Target="../media/image19.jpg"/><Relationship Id="rId13" Type="http://schemas.openxmlformats.org/officeDocument/2006/relationships/image" Target="../media/image24.pn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fovida.org.pe/publicaciones/cambio-climatico/" TargetMode="External"/><Relationship Id="rId4" Type="http://schemas.openxmlformats.org/officeDocument/2006/relationships/hyperlink" Target="https://fovida.org.pe/publicaciones/cambio-climatico/" TargetMode="External"/><Relationship Id="rId9" Type="http://schemas.openxmlformats.org/officeDocument/2006/relationships/image" Target="../media/image6.jp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Relationship Id="rId8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27.jpg"/><Relationship Id="rId5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Relationship Id="rId5" Type="http://schemas.openxmlformats.org/officeDocument/2006/relationships/image" Target="../media/image26.png"/><Relationship Id="rId6" Type="http://schemas.openxmlformats.org/officeDocument/2006/relationships/image" Target="../media/image23.png"/><Relationship Id="rId7" Type="http://schemas.openxmlformats.org/officeDocument/2006/relationships/image" Target="../media/image32.jpg"/><Relationship Id="rId8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1343a464324_1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7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1343a464324_1_2"/>
          <p:cNvSpPr/>
          <p:nvPr/>
        </p:nvSpPr>
        <p:spPr>
          <a:xfrm>
            <a:off x="944750" y="115350"/>
            <a:ext cx="10324200" cy="9228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1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s-E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Fortalecimiento de la gobernanza climática con enfoque de género en Lima Sur: avances y desafíos</a:t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1343a464324_1_2"/>
          <p:cNvSpPr/>
          <p:nvPr/>
        </p:nvSpPr>
        <p:spPr>
          <a:xfrm>
            <a:off x="1126900" y="5042600"/>
            <a:ext cx="34734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s-E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Beatriz Pascual Vegas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s-E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Fundación Adsis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17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ES" sz="30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17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1343a464324_1_2"/>
          <p:cNvSpPr/>
          <p:nvPr/>
        </p:nvSpPr>
        <p:spPr>
          <a:xfrm>
            <a:off x="7037975" y="5042600"/>
            <a:ext cx="44010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s-E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Eduardo</a:t>
            </a:r>
            <a:r>
              <a:rPr b="1" lang="es-ES" sz="2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E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Bullón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s-E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Fomento de la Vida - FOVIDA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ES" sz="30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174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"/>
          <p:cNvSpPr txBox="1"/>
          <p:nvPr/>
        </p:nvSpPr>
        <p:spPr>
          <a:xfrm>
            <a:off x="-5707" y="188640"/>
            <a:ext cx="12192000" cy="461665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ESULTADOS ESPERADOS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5188352" y="929519"/>
            <a:ext cx="1815300" cy="1815300"/>
          </a:xfrm>
          <a:prstGeom prst="ellipse">
            <a:avLst/>
          </a:prstGeom>
          <a:solidFill>
            <a:srgbClr val="44B7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8"/>
          <p:cNvSpPr/>
          <p:nvPr/>
        </p:nvSpPr>
        <p:spPr>
          <a:xfrm>
            <a:off x="9003400" y="951954"/>
            <a:ext cx="1815300" cy="1815300"/>
          </a:xfrm>
          <a:prstGeom prst="ellipse">
            <a:avLst/>
          </a:prstGeom>
          <a:solidFill>
            <a:srgbClr val="6FAA47"/>
          </a:solidFill>
          <a:ln cap="flat" cmpd="sng" w="127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8"/>
          <p:cNvSpPr/>
          <p:nvPr/>
        </p:nvSpPr>
        <p:spPr>
          <a:xfrm>
            <a:off x="5188352" y="2910394"/>
            <a:ext cx="1815300" cy="1815300"/>
          </a:xfrm>
          <a:prstGeom prst="ellipse">
            <a:avLst/>
          </a:prstGeom>
          <a:solidFill>
            <a:srgbClr val="44B7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8"/>
          <p:cNvSpPr/>
          <p:nvPr/>
        </p:nvSpPr>
        <p:spPr>
          <a:xfrm>
            <a:off x="9003400" y="2970629"/>
            <a:ext cx="1815300" cy="1815300"/>
          </a:xfrm>
          <a:prstGeom prst="ellipse">
            <a:avLst/>
          </a:prstGeom>
          <a:solidFill>
            <a:srgbClr val="6FAA47"/>
          </a:solidFill>
          <a:ln cap="flat" cmpd="sng" w="127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8"/>
          <p:cNvSpPr/>
          <p:nvPr/>
        </p:nvSpPr>
        <p:spPr>
          <a:xfrm>
            <a:off x="5188352" y="4891269"/>
            <a:ext cx="1815300" cy="1815300"/>
          </a:xfrm>
          <a:prstGeom prst="ellipse">
            <a:avLst/>
          </a:prstGeom>
          <a:solidFill>
            <a:srgbClr val="44B7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8"/>
          <p:cNvSpPr/>
          <p:nvPr/>
        </p:nvSpPr>
        <p:spPr>
          <a:xfrm>
            <a:off x="9003400" y="4868854"/>
            <a:ext cx="1815300" cy="1815300"/>
          </a:xfrm>
          <a:prstGeom prst="ellipse">
            <a:avLst/>
          </a:prstGeom>
          <a:solidFill>
            <a:srgbClr val="6FAA47"/>
          </a:solidFill>
          <a:ln cap="flat" cmpd="sng" w="127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8"/>
          <p:cNvSpPr txBox="1"/>
          <p:nvPr/>
        </p:nvSpPr>
        <p:spPr>
          <a:xfrm>
            <a:off x="2148800" y="1504318"/>
            <a:ext cx="26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endParaRPr b="1" i="0" sz="36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1373300" y="962825"/>
            <a:ext cx="1815300" cy="1815300"/>
          </a:xfrm>
          <a:prstGeom prst="ellipse">
            <a:avLst/>
          </a:prstGeom>
          <a:solidFill>
            <a:srgbClr val="4372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8"/>
          <p:cNvSpPr txBox="1"/>
          <p:nvPr/>
        </p:nvSpPr>
        <p:spPr>
          <a:xfrm>
            <a:off x="1386950" y="1504298"/>
            <a:ext cx="17880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400" spcFirstLastPara="1" rIns="6840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E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R1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/>
          <p:nvPr/>
        </p:nvSpPr>
        <p:spPr>
          <a:xfrm>
            <a:off x="1373300" y="2899825"/>
            <a:ext cx="1815300" cy="1815300"/>
          </a:xfrm>
          <a:prstGeom prst="ellipse">
            <a:avLst/>
          </a:prstGeom>
          <a:solidFill>
            <a:srgbClr val="4372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</a:t>
            </a:r>
            <a:endParaRPr/>
          </a:p>
        </p:txBody>
      </p:sp>
      <p:sp>
        <p:nvSpPr>
          <p:cNvPr id="236" name="Google Shape;236;p8"/>
          <p:cNvSpPr/>
          <p:nvPr/>
        </p:nvSpPr>
        <p:spPr>
          <a:xfrm>
            <a:off x="1373300" y="4836825"/>
            <a:ext cx="1815300" cy="1815300"/>
          </a:xfrm>
          <a:prstGeom prst="ellipse">
            <a:avLst/>
          </a:prstGeom>
          <a:solidFill>
            <a:srgbClr val="4372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</a:t>
            </a:r>
            <a:endParaRPr/>
          </a:p>
        </p:txBody>
      </p:sp>
      <p:sp>
        <p:nvSpPr>
          <p:cNvPr id="237" name="Google Shape;237;p8"/>
          <p:cNvSpPr txBox="1"/>
          <p:nvPr/>
        </p:nvSpPr>
        <p:spPr>
          <a:xfrm>
            <a:off x="1373300" y="5420648"/>
            <a:ext cx="1815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6000" spcFirstLastPara="1" rIns="3240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GOBIERNOS LOCALES</a:t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5202002" y="2921061"/>
            <a:ext cx="1788000" cy="17940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-12999" r="-12999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1276" y="3081042"/>
            <a:ext cx="1279348" cy="127934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"/>
          <p:cNvSpPr/>
          <p:nvPr/>
        </p:nvSpPr>
        <p:spPr>
          <a:xfrm>
            <a:off x="9003400" y="2971287"/>
            <a:ext cx="1815300" cy="18153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-73989" r="-73989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 txBox="1"/>
          <p:nvPr/>
        </p:nvSpPr>
        <p:spPr>
          <a:xfrm>
            <a:off x="5202002" y="1478917"/>
            <a:ext cx="17880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400" spcFirstLastPara="1" rIns="6840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E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R2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 txBox="1"/>
          <p:nvPr/>
        </p:nvSpPr>
        <p:spPr>
          <a:xfrm>
            <a:off x="5188352" y="5373242"/>
            <a:ext cx="18153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400" spcFirstLastPara="1" rIns="6840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LIDERESAS DE LIMA SUR</a:t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 txBox="1"/>
          <p:nvPr/>
        </p:nvSpPr>
        <p:spPr>
          <a:xfrm>
            <a:off x="9017050" y="1421931"/>
            <a:ext cx="17880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400" spcFirstLastPara="1" rIns="6840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E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R3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 txBox="1"/>
          <p:nvPr/>
        </p:nvSpPr>
        <p:spPr>
          <a:xfrm>
            <a:off x="9003400" y="5432156"/>
            <a:ext cx="18153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400" spcFirstLastPara="1" rIns="6840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FAMILIAS AAHH  Y</a:t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MERCADOS</a:t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 txBox="1"/>
          <p:nvPr/>
        </p:nvSpPr>
        <p:spPr>
          <a:xfrm>
            <a:off x="244475" y="3026025"/>
            <a:ext cx="2145900" cy="1323600"/>
          </a:xfrm>
          <a:prstGeom prst="rect">
            <a:avLst/>
          </a:prstGeom>
          <a:solidFill>
            <a:srgbClr val="DDEAF6">
              <a:alpha val="4941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apacitación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al funcionariado municipal en formulación de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gestión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pública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del CC</a:t>
            </a:r>
            <a:endParaRPr b="0" i="0" sz="1600" u="none" cap="none" strike="noStrike">
              <a:solidFill>
                <a:srgbClr val="0017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3136488" y="3026025"/>
            <a:ext cx="2213400" cy="1323600"/>
          </a:xfrm>
          <a:prstGeom prst="rect">
            <a:avLst/>
          </a:prstGeom>
          <a:solidFill>
            <a:srgbClr val="DDEAF6">
              <a:alpha val="4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03 </a:t>
            </a: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iagnósticos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de impactos 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diferenciados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del CC en la salud, asociados al agua y alimentación y 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RRSS</a:t>
            </a:r>
            <a:endParaRPr b="0" i="0" sz="1600" u="none" cap="none" strike="noStrike">
              <a:solidFill>
                <a:srgbClr val="0017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2"/>
          <p:cNvSpPr txBox="1"/>
          <p:nvPr/>
        </p:nvSpPr>
        <p:spPr>
          <a:xfrm>
            <a:off x="9952950" y="3027350"/>
            <a:ext cx="1911000" cy="1077300"/>
          </a:xfrm>
          <a:prstGeom prst="rect">
            <a:avLst/>
          </a:prstGeom>
          <a:solidFill>
            <a:srgbClr val="DDEAF6">
              <a:alpha val="4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alleres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en el marco de la formulación de Planes Locales de CC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en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VMT, SJM y VES</a:t>
            </a:r>
            <a:endParaRPr b="0" i="0" sz="1600" u="none" cap="none" strike="noStrike">
              <a:solidFill>
                <a:srgbClr val="0017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2" name="Google Shape;252;p12"/>
          <p:cNvCxnSpPr/>
          <p:nvPr/>
        </p:nvCxnSpPr>
        <p:spPr>
          <a:xfrm>
            <a:off x="5159896" y="1484784"/>
            <a:ext cx="36004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53" name="Google Shape;253;p12"/>
          <p:cNvSpPr/>
          <p:nvPr/>
        </p:nvSpPr>
        <p:spPr>
          <a:xfrm>
            <a:off x="6566025" y="3029625"/>
            <a:ext cx="3043500" cy="1323600"/>
          </a:xfrm>
          <a:prstGeom prst="rect">
            <a:avLst/>
          </a:prstGeom>
          <a:solidFill>
            <a:srgbClr val="DDEAF6">
              <a:alpha val="4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compañamiento </a:t>
            </a:r>
            <a:r>
              <a:rPr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técnico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en la incorporación del enfoque de género en planes de trabajo CAM y en la formulación de Planes L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ocales f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rente al 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ambio 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limático</a:t>
            </a:r>
            <a:endParaRPr b="0" i="0" sz="1600" u="none" cap="none" strike="noStrike">
              <a:solidFill>
                <a:srgbClr val="0017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p12"/>
          <p:cNvGrpSpPr/>
          <p:nvPr/>
        </p:nvGrpSpPr>
        <p:grpSpPr>
          <a:xfrm>
            <a:off x="2189937" y="876887"/>
            <a:ext cx="7812126" cy="1283351"/>
            <a:chOff x="2443590" y="132608"/>
            <a:chExt cx="7812126" cy="1553882"/>
          </a:xfrm>
        </p:grpSpPr>
        <p:sp>
          <p:nvSpPr>
            <p:cNvPr id="255" name="Google Shape;255;p12"/>
            <p:cNvSpPr/>
            <p:nvPr/>
          </p:nvSpPr>
          <p:spPr>
            <a:xfrm rot="10800000">
              <a:off x="2443590" y="132608"/>
              <a:ext cx="7812126" cy="1553882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2519444" y="374599"/>
              <a:ext cx="7660418" cy="10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000" lIns="108000" spcFirstLastPara="1" rIns="108000" wrap="square" tIns="36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ES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R1</a:t>
              </a:r>
              <a:endParaRPr u="sng"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ES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Municipalidades</a:t>
              </a:r>
              <a:r>
                <a:rPr b="1" i="0" lang="es-ES" sz="1800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s-E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distritales de Lima Sur </a:t>
              </a:r>
              <a:r>
                <a:rPr b="1" i="0" lang="es-E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formulan políticas climáticas</a:t>
              </a:r>
              <a:r>
                <a:rPr b="0" i="0" lang="es-E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con enfoque de género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7" name="Google Shape;257;p12"/>
          <p:cNvPicPr preferRelativeResize="0"/>
          <p:nvPr/>
        </p:nvPicPr>
        <p:blipFill rotWithShape="1">
          <a:blip r:embed="rId3">
            <a:alphaModFix/>
          </a:blip>
          <a:srcRect b="0" l="4995" r="6272" t="14229"/>
          <a:stretch/>
        </p:blipFill>
        <p:spPr>
          <a:xfrm>
            <a:off x="75475" y="4976275"/>
            <a:ext cx="3278000" cy="18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2"/>
          <p:cNvPicPr preferRelativeResize="0"/>
          <p:nvPr/>
        </p:nvPicPr>
        <p:blipFill rotWithShape="1">
          <a:blip r:embed="rId4">
            <a:alphaModFix/>
          </a:blip>
          <a:srcRect b="0" l="0" r="2305" t="9502"/>
          <a:stretch/>
        </p:blipFill>
        <p:spPr>
          <a:xfrm>
            <a:off x="6400175" y="4976275"/>
            <a:ext cx="3043400" cy="188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2"/>
          <p:cNvPicPr preferRelativeResize="0"/>
          <p:nvPr/>
        </p:nvPicPr>
        <p:blipFill rotWithShape="1">
          <a:blip r:embed="rId5">
            <a:alphaModFix/>
          </a:blip>
          <a:srcRect b="0" l="3818" r="0" t="0"/>
          <a:stretch/>
        </p:blipFill>
        <p:spPr>
          <a:xfrm>
            <a:off x="9480375" y="4971750"/>
            <a:ext cx="2711624" cy="188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2"/>
          <p:cNvPicPr preferRelativeResize="0"/>
          <p:nvPr/>
        </p:nvPicPr>
        <p:blipFill rotWithShape="1">
          <a:blip r:embed="rId6">
            <a:alphaModFix/>
          </a:blip>
          <a:srcRect b="0" l="4561" r="0" t="9502"/>
          <a:stretch/>
        </p:blipFill>
        <p:spPr>
          <a:xfrm>
            <a:off x="3390275" y="4976275"/>
            <a:ext cx="2973102" cy="188172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2"/>
          <p:cNvSpPr txBox="1"/>
          <p:nvPr/>
        </p:nvSpPr>
        <p:spPr>
          <a:xfrm>
            <a:off x="0" y="174204"/>
            <a:ext cx="12192000" cy="4617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ACTIVIDADES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2" name="Google Shape;262;p12"/>
          <p:cNvCxnSpPr>
            <a:stCxn id="255" idx="0"/>
            <a:endCxn id="250" idx="0"/>
          </p:cNvCxnSpPr>
          <p:nvPr/>
        </p:nvCxnSpPr>
        <p:spPr>
          <a:xfrm rot="5400000">
            <a:off x="4736700" y="1666738"/>
            <a:ext cx="865800" cy="1852800"/>
          </a:xfrm>
          <a:prstGeom prst="bentConnector3">
            <a:avLst>
              <a:gd fmla="val 49999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3" name="Google Shape;263;p12"/>
          <p:cNvCxnSpPr>
            <a:stCxn id="255" idx="0"/>
            <a:endCxn id="253" idx="0"/>
          </p:cNvCxnSpPr>
          <p:nvPr/>
        </p:nvCxnSpPr>
        <p:spPr>
          <a:xfrm flipH="1" rot="-5400000">
            <a:off x="6657150" y="1599088"/>
            <a:ext cx="869400" cy="1991700"/>
          </a:xfrm>
          <a:prstGeom prst="bentConnector3">
            <a:avLst>
              <a:gd fmla="val 49999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4" name="Google Shape;264;p12"/>
          <p:cNvCxnSpPr>
            <a:stCxn id="255" idx="0"/>
            <a:endCxn id="249" idx="0"/>
          </p:cNvCxnSpPr>
          <p:nvPr/>
        </p:nvCxnSpPr>
        <p:spPr>
          <a:xfrm rot="5400000">
            <a:off x="3273750" y="203788"/>
            <a:ext cx="865800" cy="4778700"/>
          </a:xfrm>
          <a:prstGeom prst="bentConnector3">
            <a:avLst>
              <a:gd fmla="val 49999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5" name="Google Shape;265;p12"/>
          <p:cNvCxnSpPr>
            <a:stCxn id="255" idx="0"/>
            <a:endCxn id="251" idx="0"/>
          </p:cNvCxnSpPr>
          <p:nvPr/>
        </p:nvCxnSpPr>
        <p:spPr>
          <a:xfrm flipH="1" rot="-5400000">
            <a:off x="8068650" y="187588"/>
            <a:ext cx="867000" cy="48123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6" name="Google Shape;266;p12"/>
          <p:cNvSpPr/>
          <p:nvPr/>
        </p:nvSpPr>
        <p:spPr>
          <a:xfrm>
            <a:off x="5916000" y="3456975"/>
            <a:ext cx="360000" cy="46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/>
          <p:nvPr/>
        </p:nvSpPr>
        <p:spPr>
          <a:xfrm rot="10800000">
            <a:off x="2190075" y="876175"/>
            <a:ext cx="7812000" cy="1284000"/>
          </a:xfrm>
          <a:prstGeom prst="roundRect">
            <a:avLst>
              <a:gd fmla="val 16667" name="adj"/>
            </a:avLst>
          </a:prstGeom>
          <a:solidFill>
            <a:srgbClr val="44B78C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"/>
          <p:cNvSpPr/>
          <p:nvPr/>
        </p:nvSpPr>
        <p:spPr>
          <a:xfrm>
            <a:off x="256725" y="3025975"/>
            <a:ext cx="2175000" cy="1488300"/>
          </a:xfrm>
          <a:prstGeom prst="rect">
            <a:avLst/>
          </a:prstGeom>
          <a:solidFill>
            <a:srgbClr val="DDEAF6">
              <a:alpha val="4941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apacitación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 75 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lideresas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de organizaciones de mujeres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en género y cambio climático</a:t>
            </a:r>
            <a:endParaRPr b="0" i="0" sz="1600" u="none" cap="none" strike="noStrike">
              <a:solidFill>
                <a:srgbClr val="0017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6522750" y="3025975"/>
            <a:ext cx="2402100" cy="1488300"/>
          </a:xfrm>
          <a:prstGeom prst="rect">
            <a:avLst/>
          </a:prstGeom>
          <a:solidFill>
            <a:srgbClr val="DDEAF6">
              <a:alpha val="4941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03 </a:t>
            </a: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onsultas vecinales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intradistritales sobre Cambio 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limático y género, para recoger preocupaciones y propuestas</a:t>
            </a:r>
            <a:endParaRPr b="0" i="0" sz="1600" u="none" cap="none" strike="noStrike">
              <a:solidFill>
                <a:srgbClr val="0017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"/>
          <p:cNvSpPr/>
          <p:nvPr/>
        </p:nvSpPr>
        <p:spPr>
          <a:xfrm>
            <a:off x="9242500" y="3025975"/>
            <a:ext cx="2600100" cy="1488300"/>
          </a:xfrm>
          <a:prstGeom prst="rect">
            <a:avLst/>
          </a:prstGeom>
          <a:solidFill>
            <a:srgbClr val="DDEAF6">
              <a:alpha val="4941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Asesoría y acompañamiento a lideresas en la 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actualización de agendas</a:t>
            </a:r>
            <a:r>
              <a:rPr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formulación de propuestas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, incidencia y vigilancia política.</a:t>
            </a:r>
            <a:endParaRPr b="0" i="0" sz="1600" u="none" cap="none" strike="noStrike">
              <a:solidFill>
                <a:srgbClr val="0017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3184625" y="3025975"/>
            <a:ext cx="2175000" cy="1488300"/>
          </a:xfrm>
          <a:prstGeom prst="rect">
            <a:avLst/>
          </a:prstGeom>
          <a:solidFill>
            <a:srgbClr val="DDEAF6">
              <a:alpha val="4941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euniones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entre lideresas para </a:t>
            </a:r>
            <a:r>
              <a:rPr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fortalecimiento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de su 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articulación y trabajo en red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en sus distritos.</a:t>
            </a:r>
            <a:endParaRPr b="0" i="0" sz="1600" u="none" cap="none" strike="noStrike">
              <a:solidFill>
                <a:srgbClr val="0017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3"/>
          <p:cNvPicPr preferRelativeResize="0"/>
          <p:nvPr/>
        </p:nvPicPr>
        <p:blipFill rotWithShape="1">
          <a:blip r:embed="rId3">
            <a:alphaModFix/>
          </a:blip>
          <a:srcRect b="0" l="0" r="17634" t="0"/>
          <a:stretch/>
        </p:blipFill>
        <p:spPr>
          <a:xfrm>
            <a:off x="3029160" y="4985225"/>
            <a:ext cx="2286602" cy="18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3"/>
          <p:cNvPicPr preferRelativeResize="0"/>
          <p:nvPr/>
        </p:nvPicPr>
        <p:blipFill rotWithShape="1">
          <a:blip r:embed="rId4">
            <a:alphaModFix/>
          </a:blip>
          <a:srcRect b="0" l="11644" r="0" t="16839"/>
          <a:stretch/>
        </p:blipFill>
        <p:spPr>
          <a:xfrm>
            <a:off x="0" y="4955375"/>
            <a:ext cx="2945167" cy="187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 rotWithShape="1">
          <a:blip r:embed="rId5">
            <a:alphaModFix/>
          </a:blip>
          <a:srcRect b="7017" l="0" r="0" t="9820"/>
          <a:stretch/>
        </p:blipFill>
        <p:spPr>
          <a:xfrm>
            <a:off x="5399755" y="4985219"/>
            <a:ext cx="3338353" cy="187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3"/>
          <p:cNvPicPr preferRelativeResize="0"/>
          <p:nvPr/>
        </p:nvPicPr>
        <p:blipFill rotWithShape="1">
          <a:blip r:embed="rId6">
            <a:alphaModFix/>
          </a:blip>
          <a:srcRect b="17346" l="4260" r="0" t="13429"/>
          <a:stretch/>
        </p:blipFill>
        <p:spPr>
          <a:xfrm>
            <a:off x="8822100" y="4955375"/>
            <a:ext cx="3369902" cy="18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3"/>
          <p:cNvSpPr txBox="1"/>
          <p:nvPr/>
        </p:nvSpPr>
        <p:spPr>
          <a:xfrm>
            <a:off x="0" y="174204"/>
            <a:ext cx="12192000" cy="461665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ACTIVIDADES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Google Shape;281;p13"/>
          <p:cNvCxnSpPr>
            <a:stCxn id="271" idx="0"/>
            <a:endCxn id="275" idx="0"/>
          </p:cNvCxnSpPr>
          <p:nvPr/>
        </p:nvCxnSpPr>
        <p:spPr>
          <a:xfrm rot="5400000">
            <a:off x="4751175" y="1681075"/>
            <a:ext cx="865800" cy="1824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2" name="Google Shape;282;p13"/>
          <p:cNvCxnSpPr>
            <a:stCxn id="271" idx="0"/>
            <a:endCxn id="273" idx="0"/>
          </p:cNvCxnSpPr>
          <p:nvPr/>
        </p:nvCxnSpPr>
        <p:spPr>
          <a:xfrm flipH="1" rot="-5400000">
            <a:off x="6477075" y="1779175"/>
            <a:ext cx="865800" cy="1627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p13"/>
          <p:cNvCxnSpPr>
            <a:stCxn id="271" idx="0"/>
            <a:endCxn id="272" idx="0"/>
          </p:cNvCxnSpPr>
          <p:nvPr/>
        </p:nvCxnSpPr>
        <p:spPr>
          <a:xfrm rot="5400000">
            <a:off x="3287325" y="217225"/>
            <a:ext cx="865800" cy="4751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p13"/>
          <p:cNvCxnSpPr>
            <a:stCxn id="271" idx="0"/>
            <a:endCxn id="274" idx="0"/>
          </p:cNvCxnSpPr>
          <p:nvPr/>
        </p:nvCxnSpPr>
        <p:spPr>
          <a:xfrm flipH="1" rot="-5400000">
            <a:off x="7886475" y="369775"/>
            <a:ext cx="865800" cy="4446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5" name="Google Shape;285;p13"/>
          <p:cNvSpPr/>
          <p:nvPr/>
        </p:nvSpPr>
        <p:spPr>
          <a:xfrm>
            <a:off x="2265800" y="876300"/>
            <a:ext cx="7660500" cy="12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108000" spcFirstLastPara="1" rIns="108000" wrap="square" tIns="36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R2</a:t>
            </a:r>
            <a:endParaRPr u="sng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Lideresas</a:t>
            </a:r>
            <a:r>
              <a:rPr b="0" i="0" lang="es-ES" sz="1800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organizaciones de mujeres inciden en instrumentos de gestión municipal frente al cambio </a:t>
            </a: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climático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3"/>
          <p:cNvSpPr/>
          <p:nvPr/>
        </p:nvSpPr>
        <p:spPr>
          <a:xfrm>
            <a:off x="5916000" y="3456975"/>
            <a:ext cx="360000" cy="46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"/>
          <p:cNvSpPr txBox="1"/>
          <p:nvPr/>
        </p:nvSpPr>
        <p:spPr>
          <a:xfrm>
            <a:off x="0" y="174204"/>
            <a:ext cx="12192000" cy="461665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ACTIVIDADES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4"/>
          <p:cNvPicPr preferRelativeResize="0"/>
          <p:nvPr/>
        </p:nvPicPr>
        <p:blipFill rotWithShape="1">
          <a:blip r:embed="rId3">
            <a:alphaModFix/>
          </a:blip>
          <a:srcRect b="0" l="28263" r="0" t="0"/>
          <a:stretch/>
        </p:blipFill>
        <p:spPr>
          <a:xfrm>
            <a:off x="-2" y="4986488"/>
            <a:ext cx="1799977" cy="18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4"/>
          <p:cNvPicPr preferRelativeResize="0"/>
          <p:nvPr/>
        </p:nvPicPr>
        <p:blipFill rotWithShape="1">
          <a:blip r:embed="rId4">
            <a:alphaModFix/>
          </a:blip>
          <a:srcRect b="-1008" l="8304" r="17079" t="14082"/>
          <a:stretch/>
        </p:blipFill>
        <p:spPr>
          <a:xfrm>
            <a:off x="9778450" y="4990925"/>
            <a:ext cx="2413548" cy="18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4"/>
          <p:cNvPicPr preferRelativeResize="0"/>
          <p:nvPr/>
        </p:nvPicPr>
        <p:blipFill rotWithShape="1">
          <a:blip r:embed="rId5">
            <a:alphaModFix/>
          </a:blip>
          <a:srcRect b="0" l="16338" r="0" t="0"/>
          <a:stretch/>
        </p:blipFill>
        <p:spPr>
          <a:xfrm>
            <a:off x="4376013" y="4982075"/>
            <a:ext cx="2090399" cy="187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38658" y="4990912"/>
            <a:ext cx="2498673" cy="1873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4"/>
          <p:cNvPicPr preferRelativeResize="0"/>
          <p:nvPr/>
        </p:nvPicPr>
        <p:blipFill rotWithShape="1">
          <a:blip r:embed="rId7">
            <a:alphaModFix/>
          </a:blip>
          <a:srcRect b="0" l="4912" r="8754" t="33311"/>
          <a:stretch/>
        </p:blipFill>
        <p:spPr>
          <a:xfrm>
            <a:off x="6505095" y="4982225"/>
            <a:ext cx="3234673" cy="187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4"/>
          <p:cNvSpPr txBox="1"/>
          <p:nvPr/>
        </p:nvSpPr>
        <p:spPr>
          <a:xfrm>
            <a:off x="328050" y="3026025"/>
            <a:ext cx="2150700" cy="978900"/>
          </a:xfrm>
          <a:prstGeom prst="rect">
            <a:avLst/>
          </a:prstGeom>
          <a:solidFill>
            <a:srgbClr val="DDEAF6">
              <a:alpha val="4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apacitación</a:t>
            </a:r>
            <a:r>
              <a:rPr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familias para implementar medidas de adaptación frente al CC</a:t>
            </a:r>
            <a:endParaRPr b="0" i="0" sz="1600" u="none" cap="none" strike="noStrike">
              <a:solidFill>
                <a:srgbClr val="0017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4"/>
          <p:cNvSpPr txBox="1"/>
          <p:nvPr/>
        </p:nvSpPr>
        <p:spPr>
          <a:xfrm>
            <a:off x="2930225" y="3026025"/>
            <a:ext cx="2090400" cy="978900"/>
          </a:xfrm>
          <a:prstGeom prst="rect">
            <a:avLst/>
          </a:prstGeom>
          <a:solidFill>
            <a:srgbClr val="DDEAF6">
              <a:alpha val="4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sistencia </a:t>
            </a: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técnica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familias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, para implementar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medidas de adaptación</a:t>
            </a:r>
            <a:endParaRPr b="0" i="0" sz="1600" u="none" cap="none" strike="noStrike">
              <a:solidFill>
                <a:srgbClr val="0017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p14"/>
          <p:cNvCxnSpPr/>
          <p:nvPr/>
        </p:nvCxnSpPr>
        <p:spPr>
          <a:xfrm>
            <a:off x="5159896" y="1484784"/>
            <a:ext cx="36004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0" name="Google Shape;300;p14"/>
          <p:cNvSpPr/>
          <p:nvPr/>
        </p:nvSpPr>
        <p:spPr>
          <a:xfrm>
            <a:off x="6224875" y="3032575"/>
            <a:ext cx="2518500" cy="1203900"/>
          </a:xfrm>
          <a:prstGeom prst="rect">
            <a:avLst/>
          </a:prstGeom>
          <a:solidFill>
            <a:srgbClr val="DDEAF6">
              <a:alpha val="4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apacitación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comerciantes de mercados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 de abasto en prácticas saludables, gestión de RR.SS seguridad alimentaria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>
              <a:solidFill>
                <a:srgbClr val="00174B"/>
              </a:solidFill>
            </a:endParaRPr>
          </a:p>
        </p:txBody>
      </p:sp>
      <p:grpSp>
        <p:nvGrpSpPr>
          <p:cNvPr id="301" name="Google Shape;301;p14"/>
          <p:cNvGrpSpPr/>
          <p:nvPr/>
        </p:nvGrpSpPr>
        <p:grpSpPr>
          <a:xfrm>
            <a:off x="2189917" y="895351"/>
            <a:ext cx="7812126" cy="1264860"/>
            <a:chOff x="2443590" y="132608"/>
            <a:chExt cx="7812126" cy="1553882"/>
          </a:xfrm>
        </p:grpSpPr>
        <p:sp>
          <p:nvSpPr>
            <p:cNvPr id="302" name="Google Shape;302;p14"/>
            <p:cNvSpPr/>
            <p:nvPr/>
          </p:nvSpPr>
          <p:spPr>
            <a:xfrm rot="10800000">
              <a:off x="2443590" y="132608"/>
              <a:ext cx="7812126" cy="1553882"/>
            </a:xfrm>
            <a:prstGeom prst="roundRect">
              <a:avLst>
                <a:gd fmla="val 16667" name="adj"/>
              </a:avLst>
            </a:prstGeom>
            <a:solidFill>
              <a:srgbClr val="6FAA4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2519444" y="374599"/>
              <a:ext cx="7660418" cy="1069900"/>
            </a:xfrm>
            <a:prstGeom prst="rect">
              <a:avLst/>
            </a:prstGeom>
            <a:solidFill>
              <a:srgbClr val="6FAA47"/>
            </a:solidFill>
            <a:ln>
              <a:noFill/>
            </a:ln>
          </p:spPr>
          <p:txBody>
            <a:bodyPr anchorCtr="0" anchor="ctr" bIns="36000" lIns="108000" spcFirstLastPara="1" rIns="108000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ES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R3</a:t>
              </a:r>
              <a:endParaRPr u="sng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b="1" i="0" lang="es-ES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amilias </a:t>
              </a:r>
              <a:r>
                <a:rPr b="0" i="0" lang="es-ES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y </a:t>
              </a:r>
              <a:r>
                <a:rPr b="1" i="0" lang="es-ES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Asociaciones de Comerciantes</a:t>
              </a:r>
              <a:r>
                <a:rPr b="1" i="0" lang="es-ES" sz="1800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es-E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 Mercados de Abastos</a:t>
              </a:r>
              <a:r>
                <a:rPr b="0" i="0" lang="es-E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implementan medidas de adaptación con enfoque de género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04" name="Google Shape;304;p14"/>
          <p:cNvCxnSpPr>
            <a:stCxn id="302" idx="0"/>
            <a:endCxn id="298" idx="0"/>
          </p:cNvCxnSpPr>
          <p:nvPr/>
        </p:nvCxnSpPr>
        <p:spPr>
          <a:xfrm rot="5400000">
            <a:off x="4602730" y="1532761"/>
            <a:ext cx="865800" cy="21207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5" name="Google Shape;305;p14"/>
          <p:cNvCxnSpPr>
            <a:stCxn id="302" idx="0"/>
            <a:endCxn id="300" idx="0"/>
          </p:cNvCxnSpPr>
          <p:nvPr/>
        </p:nvCxnSpPr>
        <p:spPr>
          <a:xfrm flipH="1" rot="-5400000">
            <a:off x="6353830" y="1902361"/>
            <a:ext cx="872400" cy="1388100"/>
          </a:xfrm>
          <a:prstGeom prst="bentConnector3">
            <a:avLst>
              <a:gd fmla="val 49998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6" name="Google Shape;306;p14"/>
          <p:cNvCxnSpPr>
            <a:stCxn id="302" idx="0"/>
            <a:endCxn id="297" idx="0"/>
          </p:cNvCxnSpPr>
          <p:nvPr/>
        </p:nvCxnSpPr>
        <p:spPr>
          <a:xfrm rot="5400000">
            <a:off x="3316780" y="246811"/>
            <a:ext cx="865800" cy="46926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p14"/>
          <p:cNvCxnSpPr>
            <a:stCxn id="302" idx="0"/>
            <a:endCxn id="308" idx="0"/>
          </p:cNvCxnSpPr>
          <p:nvPr/>
        </p:nvCxnSpPr>
        <p:spPr>
          <a:xfrm flipH="1" rot="-5400000">
            <a:off x="7867780" y="388411"/>
            <a:ext cx="865800" cy="44094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8" name="Google Shape;308;p14"/>
          <p:cNvSpPr txBox="1"/>
          <p:nvPr/>
        </p:nvSpPr>
        <p:spPr>
          <a:xfrm>
            <a:off x="9102350" y="3026025"/>
            <a:ext cx="2805900" cy="1077300"/>
          </a:xfrm>
          <a:prstGeom prst="rect">
            <a:avLst/>
          </a:prstGeom>
          <a:solidFill>
            <a:srgbClr val="DDEAF6">
              <a:alpha val="4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Campaña de </a:t>
            </a:r>
            <a:r>
              <a:rPr b="1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sensibilización 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sobre impactos diferenciados del CC, con énfasis 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en agua</a:t>
            </a:r>
            <a:r>
              <a:rPr b="0" i="0" lang="es-ES" sz="1600" u="none" cap="none" strike="noStrike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, alimentación y RR.SS</a:t>
            </a:r>
            <a:r>
              <a:rPr lang="es-ES" sz="1600">
                <a:solidFill>
                  <a:srgbClr val="00174B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>
              <a:solidFill>
                <a:srgbClr val="00174B"/>
              </a:solidFill>
            </a:endParaRPr>
          </a:p>
        </p:txBody>
      </p:sp>
      <p:sp>
        <p:nvSpPr>
          <p:cNvPr id="309" name="Google Shape;309;p14"/>
          <p:cNvSpPr/>
          <p:nvPr/>
        </p:nvSpPr>
        <p:spPr>
          <a:xfrm>
            <a:off x="5472100" y="3198150"/>
            <a:ext cx="360000" cy="46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43a464324_1_15"/>
          <p:cNvSpPr txBox="1"/>
          <p:nvPr>
            <p:ph idx="1" type="body"/>
          </p:nvPr>
        </p:nvSpPr>
        <p:spPr>
          <a:xfrm>
            <a:off x="424500" y="407300"/>
            <a:ext cx="11451900" cy="626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r>
              <a:rPr b="1" lang="es-ES" sz="1879">
                <a:solidFill>
                  <a:schemeClr val="lt1"/>
                </a:solidFill>
              </a:rPr>
              <a:t>ACTIVIDADES</a:t>
            </a:r>
            <a:endParaRPr b="1" sz="1879">
              <a:solidFill>
                <a:schemeClr val="lt1"/>
              </a:solidFill>
            </a:endParaRPr>
          </a:p>
          <a:p>
            <a:pPr indent="-30226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52C5B"/>
              </a:buClr>
              <a:buSzPts val="1160"/>
              <a:buChar char="•"/>
            </a:pPr>
            <a:r>
              <a:rPr b="1" lang="es-ES" sz="1860" u="sng">
                <a:solidFill>
                  <a:srgbClr val="152C5B"/>
                </a:solidFill>
              </a:rPr>
              <a:t>La gobernanza </a:t>
            </a:r>
            <a:r>
              <a:rPr b="1" lang="es-ES" sz="1860" u="sng">
                <a:solidFill>
                  <a:srgbClr val="152C5B"/>
                </a:solidFill>
              </a:rPr>
              <a:t>climática</a:t>
            </a:r>
            <a:r>
              <a:rPr b="1" lang="es-ES" sz="1860" u="sng">
                <a:solidFill>
                  <a:srgbClr val="152C5B"/>
                </a:solidFill>
              </a:rPr>
              <a:t> en Lima sur</a:t>
            </a:r>
            <a:r>
              <a:rPr lang="es-ES" sz="1860">
                <a:solidFill>
                  <a:srgbClr val="152C5B"/>
                </a:solidFill>
              </a:rPr>
              <a:t> implica un proceso multiactor, multinivel y multisectorial, procurando la </a:t>
            </a:r>
            <a:r>
              <a:rPr lang="es-ES" sz="1860">
                <a:solidFill>
                  <a:srgbClr val="152C5B"/>
                </a:solidFill>
              </a:rPr>
              <a:t>participación</a:t>
            </a:r>
            <a:r>
              <a:rPr lang="es-ES" sz="1860">
                <a:solidFill>
                  <a:srgbClr val="152C5B"/>
                </a:solidFill>
              </a:rPr>
              <a:t> plena y efectiva de las poblaciones en </a:t>
            </a:r>
            <a:r>
              <a:rPr lang="es-ES" sz="1860">
                <a:solidFill>
                  <a:srgbClr val="152C5B"/>
                </a:solidFill>
              </a:rPr>
              <a:t>condición</a:t>
            </a:r>
            <a:r>
              <a:rPr lang="es-ES" sz="1860">
                <a:solidFill>
                  <a:srgbClr val="152C5B"/>
                </a:solidFill>
              </a:rPr>
              <a:t> de vulnerabilidad, como las asentadas en </a:t>
            </a:r>
            <a:r>
              <a:rPr lang="es-ES" sz="1860">
                <a:solidFill>
                  <a:srgbClr val="152C5B"/>
                </a:solidFill>
              </a:rPr>
              <a:t>áreas</a:t>
            </a:r>
            <a:r>
              <a:rPr lang="es-ES" sz="1860">
                <a:solidFill>
                  <a:srgbClr val="152C5B"/>
                </a:solidFill>
              </a:rPr>
              <a:t> </a:t>
            </a:r>
            <a:r>
              <a:rPr lang="es-ES" sz="1860">
                <a:solidFill>
                  <a:srgbClr val="152C5B"/>
                </a:solidFill>
              </a:rPr>
              <a:t>periurbanas</a:t>
            </a:r>
            <a:r>
              <a:rPr lang="es-ES" sz="1860">
                <a:solidFill>
                  <a:srgbClr val="152C5B"/>
                </a:solidFill>
              </a:rPr>
              <a:t>, las mujeres y juventudes.</a:t>
            </a:r>
            <a:endParaRPr sz="1860">
              <a:solidFill>
                <a:srgbClr val="152C5B"/>
              </a:solidFill>
            </a:endParaRPr>
          </a:p>
          <a:p>
            <a:pPr indent="-3022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C5B"/>
              </a:buClr>
              <a:buSzPts val="1160"/>
              <a:buChar char="•"/>
            </a:pPr>
            <a:r>
              <a:rPr b="1" lang="es-ES" sz="1860" u="sng">
                <a:solidFill>
                  <a:srgbClr val="152C5B"/>
                </a:solidFill>
              </a:rPr>
              <a:t>Los gobiernos locales</a:t>
            </a:r>
            <a:r>
              <a:rPr lang="es-ES" sz="1860">
                <a:solidFill>
                  <a:srgbClr val="152C5B"/>
                </a:solidFill>
              </a:rPr>
              <a:t> cuentan con un marco normativo e institucional que les faculta a realizar acciones </a:t>
            </a:r>
            <a:r>
              <a:rPr lang="es-ES" sz="1860">
                <a:solidFill>
                  <a:srgbClr val="152C5B"/>
                </a:solidFill>
              </a:rPr>
              <a:t>frente al cambio climático en sus territorios; sin embargo dichas políticas no vienen acompañadas de financiamiento que permita desarrollarlas. Asimismo, existe un limitado conocimiento del funcionariado local sobre gestión del cambio climático y construcción de políticas climáticas con enfoque de género. A pesar de ello, dos Municipalidades ya han iniciado el proceso de formulación de su PLCC.</a:t>
            </a:r>
            <a:endParaRPr sz="1860">
              <a:solidFill>
                <a:srgbClr val="152C5B"/>
              </a:solidFill>
            </a:endParaRPr>
          </a:p>
          <a:p>
            <a:pPr indent="-3022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C5B"/>
              </a:buClr>
              <a:buSzPts val="1160"/>
              <a:buChar char="•"/>
            </a:pPr>
            <a:r>
              <a:rPr b="1" lang="es-ES" sz="1860" u="sng">
                <a:solidFill>
                  <a:srgbClr val="152C5B"/>
                </a:solidFill>
              </a:rPr>
              <a:t>Las lideresas de Lima Sur </a:t>
            </a:r>
            <a:r>
              <a:rPr lang="es-ES" sz="1860">
                <a:solidFill>
                  <a:srgbClr val="152C5B"/>
                </a:solidFill>
              </a:rPr>
              <a:t>han fortalecido sus conocimientos sobre el Cambio </a:t>
            </a:r>
            <a:r>
              <a:rPr lang="es-ES" sz="1860">
                <a:solidFill>
                  <a:srgbClr val="152C5B"/>
                </a:solidFill>
              </a:rPr>
              <a:t>Climático</a:t>
            </a:r>
            <a:r>
              <a:rPr lang="es-ES" sz="1860">
                <a:solidFill>
                  <a:srgbClr val="152C5B"/>
                </a:solidFill>
              </a:rPr>
              <a:t> y sus impactos diferenciados. Así mismo, se han organizado en redes distritales para la actualización de la agenda “Género y Cambio Climático”. Sin embargo, actualmente debido a la pandemia, varias se han insertado al mercado </a:t>
            </a:r>
            <a:r>
              <a:rPr lang="es-ES" sz="1860">
                <a:solidFill>
                  <a:srgbClr val="152C5B"/>
                </a:solidFill>
              </a:rPr>
              <a:t>laboral</a:t>
            </a:r>
            <a:r>
              <a:rPr lang="es-ES" sz="1860">
                <a:solidFill>
                  <a:srgbClr val="152C5B"/>
                </a:solidFill>
              </a:rPr>
              <a:t> por más horas, por lo que si bien no han dejado de participar, su tiempo se ha reducido.</a:t>
            </a:r>
            <a:endParaRPr sz="1860">
              <a:solidFill>
                <a:srgbClr val="152C5B"/>
              </a:solidFill>
            </a:endParaRPr>
          </a:p>
          <a:p>
            <a:pPr indent="-30226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C5B"/>
              </a:buClr>
              <a:buSzPts val="1160"/>
              <a:buChar char="•"/>
            </a:pPr>
            <a:r>
              <a:rPr lang="es-ES" sz="1860">
                <a:solidFill>
                  <a:srgbClr val="152C5B"/>
                </a:solidFill>
              </a:rPr>
              <a:t>La pandemia ha incrementado la vulnerabilidad de las</a:t>
            </a:r>
            <a:r>
              <a:rPr b="1" lang="es-ES" sz="1860">
                <a:solidFill>
                  <a:srgbClr val="152C5B"/>
                </a:solidFill>
              </a:rPr>
              <a:t> </a:t>
            </a:r>
            <a:r>
              <a:rPr b="1" lang="es-ES" sz="1860" u="sng">
                <a:solidFill>
                  <a:srgbClr val="152C5B"/>
                </a:solidFill>
              </a:rPr>
              <a:t>familias de los asentamientos humanos</a:t>
            </a:r>
            <a:r>
              <a:rPr b="1" lang="es-ES" sz="1860">
                <a:solidFill>
                  <a:srgbClr val="152C5B"/>
                </a:solidFill>
              </a:rPr>
              <a:t>, </a:t>
            </a:r>
            <a:r>
              <a:rPr lang="es-ES" sz="1860">
                <a:solidFill>
                  <a:srgbClr val="152C5B"/>
                </a:solidFill>
              </a:rPr>
              <a:t>desencadenando cambios en sus dinámicas y generando otras prioridades como la generación de ingresos, lo cual se traduce en la inversión de más horas laborales, desgaste físico y mental. Dicha situación ha sido un reto para la implementación del Proyecto, ya que se ha tenido que reajustar la metodología y los tiempos de capacitación, conciliando con las prioridades de las comunidades.</a:t>
            </a:r>
            <a:endParaRPr sz="1860">
              <a:solidFill>
                <a:srgbClr val="152C5B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860">
              <a:solidFill>
                <a:srgbClr val="152C5B"/>
              </a:solidFill>
            </a:endParaRPr>
          </a:p>
        </p:txBody>
      </p:sp>
      <p:sp>
        <p:nvSpPr>
          <p:cNvPr id="316" name="Google Shape;316;g1343a464324_1_15"/>
          <p:cNvSpPr txBox="1"/>
          <p:nvPr/>
        </p:nvSpPr>
        <p:spPr>
          <a:xfrm>
            <a:off x="0" y="174204"/>
            <a:ext cx="12192000" cy="4617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CONCLUSIONES Y RETOS 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1343a464324_1_15"/>
          <p:cNvSpPr/>
          <p:nvPr/>
        </p:nvSpPr>
        <p:spPr>
          <a:xfrm>
            <a:off x="547125" y="933150"/>
            <a:ext cx="254700" cy="236100"/>
          </a:xfrm>
          <a:prstGeom prst="ellipse">
            <a:avLst/>
          </a:prstGeom>
          <a:solidFill>
            <a:srgbClr val="44B78C"/>
          </a:solidFill>
          <a:ln cap="flat" cmpd="sng" w="9525">
            <a:solidFill>
              <a:srgbClr val="44B7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1343a464324_1_15"/>
          <p:cNvSpPr/>
          <p:nvPr/>
        </p:nvSpPr>
        <p:spPr>
          <a:xfrm>
            <a:off x="547125" y="4849450"/>
            <a:ext cx="254700" cy="236100"/>
          </a:xfrm>
          <a:prstGeom prst="ellipse">
            <a:avLst/>
          </a:prstGeom>
          <a:solidFill>
            <a:srgbClr val="44B78C"/>
          </a:solidFill>
          <a:ln cap="flat" cmpd="sng" w="9525">
            <a:solidFill>
              <a:srgbClr val="44B7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19" name="Google Shape;319;g1343a464324_1_15"/>
          <p:cNvSpPr/>
          <p:nvPr/>
        </p:nvSpPr>
        <p:spPr>
          <a:xfrm>
            <a:off x="547125" y="3549100"/>
            <a:ext cx="254700" cy="236100"/>
          </a:xfrm>
          <a:prstGeom prst="ellipse">
            <a:avLst/>
          </a:prstGeom>
          <a:solidFill>
            <a:srgbClr val="44B78C"/>
          </a:solidFill>
          <a:ln cap="flat" cmpd="sng" w="9525">
            <a:solidFill>
              <a:srgbClr val="44B7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343a464324_1_15"/>
          <p:cNvSpPr/>
          <p:nvPr/>
        </p:nvSpPr>
        <p:spPr>
          <a:xfrm>
            <a:off x="547125" y="1974450"/>
            <a:ext cx="254700" cy="236100"/>
          </a:xfrm>
          <a:prstGeom prst="ellipse">
            <a:avLst/>
          </a:prstGeom>
          <a:solidFill>
            <a:srgbClr val="44B78C"/>
          </a:solidFill>
          <a:ln cap="flat" cmpd="sng" w="9525">
            <a:solidFill>
              <a:srgbClr val="44B7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/>
          <p:nvPr/>
        </p:nvSpPr>
        <p:spPr>
          <a:xfrm>
            <a:off x="0" y="5601816"/>
            <a:ext cx="12192000" cy="7080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s-ES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¡GRACIAS POR SU ATENCIÓN!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1635" y="2104323"/>
            <a:ext cx="813717" cy="221009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7"/>
          <p:cNvSpPr txBox="1"/>
          <p:nvPr/>
        </p:nvSpPr>
        <p:spPr>
          <a:xfrm>
            <a:off x="7422585" y="2268832"/>
            <a:ext cx="30759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336699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Fomento de la vida- FOVIDA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@Fovida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FOVIDA-Fomento de la vida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www.fovida.org.pe</a:t>
            </a:r>
            <a:endParaRPr b="0" i="0" sz="1800" u="none" cap="none" strike="noStrike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eduardo.bullon@fovida.org.pe</a:t>
            </a:r>
            <a:endParaRPr sz="1800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735" y="2104323"/>
            <a:ext cx="813717" cy="221009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 txBox="1"/>
          <p:nvPr/>
        </p:nvSpPr>
        <p:spPr>
          <a:xfrm>
            <a:off x="2126675" y="2268825"/>
            <a:ext cx="36540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336699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FundacionAdsis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336699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@FundacionAdsis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336699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FundacionAdsis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336699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www.fundacionadsis.org/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beatriz.pascual@fundacionadsis.org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38399" y="704849"/>
            <a:ext cx="1365352" cy="13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56725" y="4727975"/>
            <a:ext cx="384102" cy="38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09250" y="4727975"/>
            <a:ext cx="384102" cy="38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7"/>
          <p:cNvPicPr preferRelativeResize="0"/>
          <p:nvPr/>
        </p:nvPicPr>
        <p:blipFill rotWithShape="1">
          <a:blip r:embed="rId12">
            <a:alphaModFix/>
          </a:blip>
          <a:srcRect b="30167" l="0" r="3883" t="0"/>
          <a:stretch/>
        </p:blipFill>
        <p:spPr>
          <a:xfrm>
            <a:off x="7051875" y="704857"/>
            <a:ext cx="3484661" cy="136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151" y="720176"/>
            <a:ext cx="657575" cy="657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5"/>
          <p:cNvCxnSpPr/>
          <p:nvPr/>
        </p:nvCxnSpPr>
        <p:spPr>
          <a:xfrm>
            <a:off x="6096000" y="1421350"/>
            <a:ext cx="0" cy="5180100"/>
          </a:xfrm>
          <a:prstGeom prst="straightConnector1">
            <a:avLst/>
          </a:prstGeom>
          <a:noFill/>
          <a:ln cap="flat" cmpd="sng" w="47625">
            <a:solidFill>
              <a:srgbClr val="00918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" name="Google Shape;99;p5"/>
          <p:cNvSpPr txBox="1"/>
          <p:nvPr>
            <p:ph idx="4294967295" type="body"/>
          </p:nvPr>
        </p:nvSpPr>
        <p:spPr>
          <a:xfrm>
            <a:off x="695400" y="1491800"/>
            <a:ext cx="5265900" cy="25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1800">
                <a:solidFill>
                  <a:srgbClr val="003366"/>
                </a:solidFill>
              </a:rPr>
              <a:t>Acompañamos procesos de </a:t>
            </a:r>
            <a:r>
              <a:rPr b="1" i="1" lang="es-ES" sz="1800">
                <a:solidFill>
                  <a:srgbClr val="003366"/>
                </a:solidFill>
              </a:rPr>
              <a:t>transformación social</a:t>
            </a:r>
            <a:r>
              <a:rPr i="1" lang="es-ES" sz="1800">
                <a:solidFill>
                  <a:srgbClr val="003366"/>
                </a:solidFill>
              </a:rPr>
              <a:t> de largo recorrido</a:t>
            </a:r>
            <a:endParaRPr i="1" sz="1000">
              <a:solidFill>
                <a:srgbClr val="0033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33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●"/>
            </a:pPr>
            <a:r>
              <a:rPr lang="es-ES" sz="1800">
                <a:solidFill>
                  <a:srgbClr val="003366"/>
                </a:solidFill>
              </a:rPr>
              <a:t>PROGRAMAS LOCALES EN ESPAÑA</a:t>
            </a:r>
            <a:endParaRPr sz="1800">
              <a:solidFill>
                <a:srgbClr val="003366"/>
              </a:solidFill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●"/>
            </a:pPr>
            <a:r>
              <a:rPr lang="es-ES" sz="1800">
                <a:solidFill>
                  <a:srgbClr val="003366"/>
                </a:solidFill>
              </a:rPr>
              <a:t>COMERCIO JUSTO</a:t>
            </a:r>
            <a:endParaRPr sz="1800">
              <a:solidFill>
                <a:srgbClr val="003366"/>
              </a:solidFill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●"/>
            </a:pPr>
            <a:r>
              <a:rPr b="1" lang="es-ES" sz="1800" u="sng">
                <a:solidFill>
                  <a:srgbClr val="003366"/>
                </a:solidFill>
              </a:rPr>
              <a:t>COOPERACIÓN INTERNACIONAL</a:t>
            </a:r>
            <a:endParaRPr b="1" sz="1800" u="sng">
              <a:solidFill>
                <a:srgbClr val="003366"/>
              </a:solidFill>
            </a:endParaRPr>
          </a:p>
          <a:p>
            <a:pPr indent="-200025" lvl="1" marL="450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Char char="○"/>
            </a:pPr>
            <a:r>
              <a:rPr lang="es-ES" sz="1800">
                <a:solidFill>
                  <a:srgbClr val="003366"/>
                </a:solidFill>
              </a:rPr>
              <a:t>PERÚ</a:t>
            </a:r>
            <a:endParaRPr sz="1800">
              <a:solidFill>
                <a:srgbClr val="003366"/>
              </a:solidFill>
            </a:endParaRPr>
          </a:p>
          <a:p>
            <a:pPr indent="-200025" lvl="1" marL="450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Char char="○"/>
            </a:pPr>
            <a:r>
              <a:rPr lang="es-ES" sz="1800">
                <a:solidFill>
                  <a:srgbClr val="003366"/>
                </a:solidFill>
              </a:rPr>
              <a:t>ECUADOR</a:t>
            </a:r>
            <a:endParaRPr sz="1800">
              <a:solidFill>
                <a:srgbClr val="003366"/>
              </a:solidFill>
            </a:endParaRPr>
          </a:p>
          <a:p>
            <a:pPr indent="-200025" lvl="1" marL="450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Char char="○"/>
            </a:pPr>
            <a:r>
              <a:rPr lang="es-ES" sz="1800">
                <a:solidFill>
                  <a:srgbClr val="003366"/>
                </a:solidFill>
              </a:rPr>
              <a:t>BOLIVIA</a:t>
            </a:r>
            <a:endParaRPr sz="1800">
              <a:solidFill>
                <a:srgbClr val="003366"/>
              </a:solidFill>
            </a:endParaRPr>
          </a:p>
        </p:txBody>
      </p:sp>
      <p:sp>
        <p:nvSpPr>
          <p:cNvPr id="100" name="Google Shape;100;p5"/>
          <p:cNvSpPr txBox="1"/>
          <p:nvPr>
            <p:ph idx="4294967295" type="body"/>
          </p:nvPr>
        </p:nvSpPr>
        <p:spPr>
          <a:xfrm>
            <a:off x="6216400" y="1447550"/>
            <a:ext cx="5667000" cy="5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1800">
                <a:solidFill>
                  <a:srgbClr val="003366"/>
                </a:solidFill>
              </a:rPr>
              <a:t>Nuestro quehacer se orienta al </a:t>
            </a:r>
            <a:r>
              <a:rPr b="1" i="1" lang="es-ES" sz="1800">
                <a:solidFill>
                  <a:srgbClr val="003366"/>
                </a:solidFill>
              </a:rPr>
              <a:t>desarrollo local sostenible</a:t>
            </a:r>
            <a:r>
              <a:rPr i="1" lang="es-ES" sz="1800">
                <a:solidFill>
                  <a:srgbClr val="003366"/>
                </a:solidFill>
              </a:rPr>
              <a:t>, centrado en las personas en condición de vulnerabilidad, tomando en cuenta las interacciones políticas, socioculturales y ambientales, con el propósito de contribuir al desarrollo de una sociedad justa y democrática en un contexto de cambio climático.</a:t>
            </a:r>
            <a:endParaRPr i="1" sz="1800">
              <a:solidFill>
                <a:srgbClr val="003366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00">
              <a:solidFill>
                <a:srgbClr val="003366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>
                <a:solidFill>
                  <a:srgbClr val="4D515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○ </a:t>
            </a:r>
            <a:r>
              <a:rPr lang="es-ES" sz="1800">
                <a:solidFill>
                  <a:srgbClr val="003366"/>
                </a:solidFill>
              </a:rPr>
              <a:t>LOCALIZACIÓN:</a:t>
            </a:r>
            <a:r>
              <a:rPr lang="es-ES" sz="1800">
                <a:solidFill>
                  <a:srgbClr val="003366"/>
                </a:solidFill>
              </a:rPr>
              <a:t>	     </a:t>
            </a:r>
            <a:r>
              <a:rPr lang="es-ES" sz="1800">
                <a:solidFill>
                  <a:srgbClr val="4D515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○ </a:t>
            </a:r>
            <a:r>
              <a:rPr lang="es-ES" sz="1800">
                <a:solidFill>
                  <a:srgbClr val="003366"/>
                </a:solidFill>
              </a:rPr>
              <a:t>EJES ESTRATÉGICOS:</a:t>
            </a:r>
            <a:endParaRPr sz="1800">
              <a:solidFill>
                <a:srgbClr val="003366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003366"/>
              </a:solidFill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3366"/>
              </a:solidFill>
            </a:endParaRPr>
          </a:p>
        </p:txBody>
      </p:sp>
      <p:pic>
        <p:nvPicPr>
          <p:cNvPr id="101" name="Google Shape;10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1700" y="3276850"/>
            <a:ext cx="2860839" cy="3250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5"/>
          <p:cNvGrpSpPr/>
          <p:nvPr/>
        </p:nvGrpSpPr>
        <p:grpSpPr>
          <a:xfrm>
            <a:off x="8496906" y="4027509"/>
            <a:ext cx="3489412" cy="2499693"/>
            <a:chOff x="8030950" y="3664250"/>
            <a:chExt cx="3296251" cy="2351325"/>
          </a:xfrm>
        </p:grpSpPr>
        <p:pic>
          <p:nvPicPr>
            <p:cNvPr id="103" name="Google Shape;103;p5"/>
            <p:cNvPicPr preferRelativeResize="0"/>
            <p:nvPr/>
          </p:nvPicPr>
          <p:blipFill rotWithShape="1">
            <a:blip r:embed="rId5">
              <a:alphaModFix/>
            </a:blip>
            <a:srcRect b="10218" l="31452" r="9824" t="20877"/>
            <a:stretch/>
          </p:blipFill>
          <p:spPr>
            <a:xfrm>
              <a:off x="8030950" y="3664250"/>
              <a:ext cx="3296251" cy="2351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5"/>
            <p:cNvSpPr txBox="1"/>
            <p:nvPr/>
          </p:nvSpPr>
          <p:spPr>
            <a:xfrm>
              <a:off x="9782275" y="4922100"/>
              <a:ext cx="657600" cy="3765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Google Shape;105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6500" y="3718950"/>
            <a:ext cx="2479100" cy="29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 txBox="1"/>
          <p:nvPr/>
        </p:nvSpPr>
        <p:spPr>
          <a:xfrm>
            <a:off x="-5707" y="188640"/>
            <a:ext cx="12192000" cy="4617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5"/>
          <p:cNvPicPr preferRelativeResize="0"/>
          <p:nvPr/>
        </p:nvPicPr>
        <p:blipFill rotWithShape="1">
          <a:blip r:embed="rId7">
            <a:alphaModFix/>
          </a:blip>
          <a:srcRect b="30167" l="0" r="3883" t="0"/>
          <a:stretch/>
        </p:blipFill>
        <p:spPr>
          <a:xfrm>
            <a:off x="5725875" y="641488"/>
            <a:ext cx="2184899" cy="85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"/>
          <p:cNvPicPr preferRelativeResize="0"/>
          <p:nvPr/>
        </p:nvPicPr>
        <p:blipFill rotWithShape="1">
          <a:blip r:embed="rId3">
            <a:alphaModFix/>
          </a:blip>
          <a:srcRect b="11808" l="0" r="48167" t="0"/>
          <a:stretch/>
        </p:blipFill>
        <p:spPr>
          <a:xfrm>
            <a:off x="0" y="-83550"/>
            <a:ext cx="5725476" cy="694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"/>
          <p:cNvSpPr/>
          <p:nvPr/>
        </p:nvSpPr>
        <p:spPr>
          <a:xfrm>
            <a:off x="3956175" y="1921003"/>
            <a:ext cx="7884300" cy="29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33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s-ES" sz="3000" u="none" cap="none" strike="noStrik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“Fortalecimiento de la gobernanza climática en el marco de Agenda 2030 en Lima Sur: adaptación e innovación frente a riesgos climáticos con enfoque de género en asentamientos humanos peri-urbanos de Perú”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"/>
          <p:cNvPicPr preferRelativeResize="0"/>
          <p:nvPr/>
        </p:nvPicPr>
        <p:blipFill rotWithShape="1">
          <a:blip r:embed="rId4">
            <a:alphaModFix/>
          </a:blip>
          <a:srcRect b="0" l="2609" r="3542" t="2519"/>
          <a:stretch/>
        </p:blipFill>
        <p:spPr>
          <a:xfrm>
            <a:off x="4511824" y="5792642"/>
            <a:ext cx="2590800" cy="57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04312" y="5589240"/>
            <a:ext cx="776490" cy="77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/>
          <p:nvPr/>
        </p:nvSpPr>
        <p:spPr>
          <a:xfrm>
            <a:off x="6816080" y="1921012"/>
            <a:ext cx="158286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Proyecto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8500" y="452550"/>
            <a:ext cx="2938024" cy="9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r las imágenes de origen" id="122" name="Google Shape;122;p2"/>
          <p:cNvPicPr preferRelativeResize="0"/>
          <p:nvPr/>
        </p:nvPicPr>
        <p:blipFill rotWithShape="1">
          <a:blip r:embed="rId3">
            <a:alphaModFix/>
          </a:blip>
          <a:srcRect b="0" l="8151" r="2562" t="0"/>
          <a:stretch/>
        </p:blipFill>
        <p:spPr>
          <a:xfrm>
            <a:off x="0" y="946075"/>
            <a:ext cx="3738601" cy="5934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r las imágenes de origen" id="123" name="Google Shape;123;p2"/>
          <p:cNvPicPr preferRelativeResize="0"/>
          <p:nvPr/>
        </p:nvPicPr>
        <p:blipFill rotWithShape="1">
          <a:blip r:embed="rId4">
            <a:alphaModFix/>
          </a:blip>
          <a:srcRect b="19876" l="21322" r="38300" t="47513"/>
          <a:stretch/>
        </p:blipFill>
        <p:spPr>
          <a:xfrm>
            <a:off x="7643701" y="959200"/>
            <a:ext cx="4548300" cy="5909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r las imágenes de origen" id="124" name="Google Shape;124;p2"/>
          <p:cNvPicPr preferRelativeResize="0"/>
          <p:nvPr/>
        </p:nvPicPr>
        <p:blipFill rotWithShape="1">
          <a:blip r:embed="rId5">
            <a:alphaModFix/>
          </a:blip>
          <a:srcRect b="25548" l="17548" r="65141" t="68957"/>
          <a:stretch/>
        </p:blipFill>
        <p:spPr>
          <a:xfrm>
            <a:off x="7643700" y="5608800"/>
            <a:ext cx="2393299" cy="12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/>
          <p:nvPr/>
        </p:nvSpPr>
        <p:spPr>
          <a:xfrm>
            <a:off x="9695215" y="2960370"/>
            <a:ext cx="751990" cy="1493520"/>
          </a:xfrm>
          <a:custGeom>
            <a:rect b="b" l="l" r="r" t="t"/>
            <a:pathLst>
              <a:path extrusionOk="0" h="1493520" w="751990">
                <a:moveTo>
                  <a:pt x="750570" y="106680"/>
                </a:moveTo>
                <a:cubicBezTo>
                  <a:pt x="756920" y="99695"/>
                  <a:pt x="740209" y="94136"/>
                  <a:pt x="735330" y="87630"/>
                </a:cubicBezTo>
                <a:cubicBezTo>
                  <a:pt x="726525" y="75890"/>
                  <a:pt x="728826" y="74528"/>
                  <a:pt x="716280" y="64770"/>
                </a:cubicBezTo>
                <a:cubicBezTo>
                  <a:pt x="709051" y="59147"/>
                  <a:pt x="701040" y="54610"/>
                  <a:pt x="693420" y="49530"/>
                </a:cubicBezTo>
                <a:cubicBezTo>
                  <a:pt x="689610" y="46990"/>
                  <a:pt x="686334" y="43358"/>
                  <a:pt x="681990" y="41910"/>
                </a:cubicBezTo>
                <a:lnTo>
                  <a:pt x="647700" y="30480"/>
                </a:lnTo>
                <a:cubicBezTo>
                  <a:pt x="643890" y="29210"/>
                  <a:pt x="639612" y="28898"/>
                  <a:pt x="636270" y="26670"/>
                </a:cubicBezTo>
                <a:cubicBezTo>
                  <a:pt x="632460" y="24130"/>
                  <a:pt x="629024" y="20910"/>
                  <a:pt x="624840" y="19050"/>
                </a:cubicBezTo>
                <a:cubicBezTo>
                  <a:pt x="617500" y="15788"/>
                  <a:pt x="608663" y="15885"/>
                  <a:pt x="601980" y="11430"/>
                </a:cubicBezTo>
                <a:cubicBezTo>
                  <a:pt x="585162" y="218"/>
                  <a:pt x="595040" y="4708"/>
                  <a:pt x="571500" y="0"/>
                </a:cubicBezTo>
                <a:cubicBezTo>
                  <a:pt x="553720" y="1270"/>
                  <a:pt x="535788" y="1166"/>
                  <a:pt x="518160" y="3810"/>
                </a:cubicBezTo>
                <a:cubicBezTo>
                  <a:pt x="497806" y="6863"/>
                  <a:pt x="489219" y="15484"/>
                  <a:pt x="472440" y="26670"/>
                </a:cubicBezTo>
                <a:lnTo>
                  <a:pt x="461010" y="34290"/>
                </a:lnTo>
                <a:cubicBezTo>
                  <a:pt x="457200" y="36830"/>
                  <a:pt x="452818" y="38672"/>
                  <a:pt x="449580" y="41910"/>
                </a:cubicBezTo>
                <a:cubicBezTo>
                  <a:pt x="445770" y="45720"/>
                  <a:pt x="442535" y="50208"/>
                  <a:pt x="438150" y="53340"/>
                </a:cubicBezTo>
                <a:cubicBezTo>
                  <a:pt x="433528" y="56641"/>
                  <a:pt x="427841" y="58142"/>
                  <a:pt x="422910" y="60960"/>
                </a:cubicBezTo>
                <a:cubicBezTo>
                  <a:pt x="418934" y="63232"/>
                  <a:pt x="415290" y="66040"/>
                  <a:pt x="411480" y="68580"/>
                </a:cubicBezTo>
                <a:cubicBezTo>
                  <a:pt x="395778" y="92133"/>
                  <a:pt x="413212" y="69157"/>
                  <a:pt x="392430" y="87630"/>
                </a:cubicBezTo>
                <a:cubicBezTo>
                  <a:pt x="384376" y="94789"/>
                  <a:pt x="378536" y="104512"/>
                  <a:pt x="369570" y="110490"/>
                </a:cubicBezTo>
                <a:cubicBezTo>
                  <a:pt x="365760" y="113030"/>
                  <a:pt x="361658" y="115179"/>
                  <a:pt x="358140" y="118110"/>
                </a:cubicBezTo>
                <a:cubicBezTo>
                  <a:pt x="328804" y="142556"/>
                  <a:pt x="363659" y="118241"/>
                  <a:pt x="335280" y="137160"/>
                </a:cubicBezTo>
                <a:cubicBezTo>
                  <a:pt x="332740" y="140970"/>
                  <a:pt x="330898" y="145352"/>
                  <a:pt x="327660" y="148590"/>
                </a:cubicBezTo>
                <a:cubicBezTo>
                  <a:pt x="324422" y="151828"/>
                  <a:pt x="319091" y="152634"/>
                  <a:pt x="316230" y="156210"/>
                </a:cubicBezTo>
                <a:cubicBezTo>
                  <a:pt x="313721" y="159346"/>
                  <a:pt x="314886" y="164470"/>
                  <a:pt x="312420" y="167640"/>
                </a:cubicBezTo>
                <a:cubicBezTo>
                  <a:pt x="305804" y="176146"/>
                  <a:pt x="295538" y="181534"/>
                  <a:pt x="289560" y="190500"/>
                </a:cubicBezTo>
                <a:cubicBezTo>
                  <a:pt x="287020" y="194310"/>
                  <a:pt x="285178" y="198692"/>
                  <a:pt x="281940" y="201930"/>
                </a:cubicBezTo>
                <a:cubicBezTo>
                  <a:pt x="278702" y="205168"/>
                  <a:pt x="274320" y="207010"/>
                  <a:pt x="270510" y="209550"/>
                </a:cubicBezTo>
                <a:cubicBezTo>
                  <a:pt x="251591" y="237929"/>
                  <a:pt x="275906" y="203074"/>
                  <a:pt x="251460" y="232410"/>
                </a:cubicBezTo>
                <a:cubicBezTo>
                  <a:pt x="224938" y="264236"/>
                  <a:pt x="265803" y="221877"/>
                  <a:pt x="232410" y="255270"/>
                </a:cubicBezTo>
                <a:cubicBezTo>
                  <a:pt x="231140" y="259080"/>
                  <a:pt x="230550" y="263189"/>
                  <a:pt x="228600" y="266700"/>
                </a:cubicBezTo>
                <a:lnTo>
                  <a:pt x="205740" y="300990"/>
                </a:lnTo>
                <a:lnTo>
                  <a:pt x="175260" y="346710"/>
                </a:lnTo>
                <a:cubicBezTo>
                  <a:pt x="172720" y="350520"/>
                  <a:pt x="171450" y="355600"/>
                  <a:pt x="167640" y="358140"/>
                </a:cubicBezTo>
                <a:lnTo>
                  <a:pt x="133350" y="381000"/>
                </a:lnTo>
                <a:cubicBezTo>
                  <a:pt x="129540" y="383540"/>
                  <a:pt x="126264" y="387172"/>
                  <a:pt x="121920" y="388620"/>
                </a:cubicBezTo>
                <a:cubicBezTo>
                  <a:pt x="114300" y="391160"/>
                  <a:pt x="105743" y="391785"/>
                  <a:pt x="99060" y="396240"/>
                </a:cubicBezTo>
                <a:cubicBezTo>
                  <a:pt x="84288" y="406088"/>
                  <a:pt x="91974" y="402412"/>
                  <a:pt x="76200" y="407670"/>
                </a:cubicBezTo>
                <a:cubicBezTo>
                  <a:pt x="71120" y="415290"/>
                  <a:pt x="63856" y="421842"/>
                  <a:pt x="60960" y="430530"/>
                </a:cubicBezTo>
                <a:lnTo>
                  <a:pt x="53340" y="453390"/>
                </a:lnTo>
                <a:cubicBezTo>
                  <a:pt x="50969" y="474727"/>
                  <a:pt x="50572" y="487321"/>
                  <a:pt x="45720" y="506730"/>
                </a:cubicBezTo>
                <a:cubicBezTo>
                  <a:pt x="40932" y="525883"/>
                  <a:pt x="43602" y="510966"/>
                  <a:pt x="34290" y="529590"/>
                </a:cubicBezTo>
                <a:cubicBezTo>
                  <a:pt x="32494" y="533182"/>
                  <a:pt x="32473" y="537533"/>
                  <a:pt x="30480" y="541020"/>
                </a:cubicBezTo>
                <a:cubicBezTo>
                  <a:pt x="23577" y="553101"/>
                  <a:pt x="17327" y="555896"/>
                  <a:pt x="11430" y="567690"/>
                </a:cubicBezTo>
                <a:cubicBezTo>
                  <a:pt x="-4344" y="599238"/>
                  <a:pt x="21838" y="557793"/>
                  <a:pt x="0" y="590550"/>
                </a:cubicBezTo>
                <a:cubicBezTo>
                  <a:pt x="1217" y="633140"/>
                  <a:pt x="-3012" y="697145"/>
                  <a:pt x="7620" y="746760"/>
                </a:cubicBezTo>
                <a:cubicBezTo>
                  <a:pt x="13361" y="773551"/>
                  <a:pt x="14864" y="776111"/>
                  <a:pt x="22860" y="800100"/>
                </a:cubicBezTo>
                <a:cubicBezTo>
                  <a:pt x="24130" y="803910"/>
                  <a:pt x="24442" y="808188"/>
                  <a:pt x="26670" y="811530"/>
                </a:cubicBezTo>
                <a:cubicBezTo>
                  <a:pt x="29210" y="815340"/>
                  <a:pt x="32430" y="818776"/>
                  <a:pt x="34290" y="822960"/>
                </a:cubicBezTo>
                <a:cubicBezTo>
                  <a:pt x="37552" y="830300"/>
                  <a:pt x="41910" y="845820"/>
                  <a:pt x="41910" y="845820"/>
                </a:cubicBezTo>
                <a:cubicBezTo>
                  <a:pt x="43180" y="859790"/>
                  <a:pt x="45720" y="873702"/>
                  <a:pt x="45720" y="887730"/>
                </a:cubicBezTo>
                <a:cubicBezTo>
                  <a:pt x="45720" y="909271"/>
                  <a:pt x="43458" y="913566"/>
                  <a:pt x="38100" y="929640"/>
                </a:cubicBezTo>
                <a:cubicBezTo>
                  <a:pt x="36830" y="943610"/>
                  <a:pt x="36144" y="957645"/>
                  <a:pt x="34290" y="971550"/>
                </a:cubicBezTo>
                <a:cubicBezTo>
                  <a:pt x="33598" y="976740"/>
                  <a:pt x="31616" y="981678"/>
                  <a:pt x="30480" y="986790"/>
                </a:cubicBezTo>
                <a:cubicBezTo>
                  <a:pt x="29075" y="993112"/>
                  <a:pt x="27940" y="999490"/>
                  <a:pt x="26670" y="1005840"/>
                </a:cubicBezTo>
                <a:cubicBezTo>
                  <a:pt x="27940" y="1037590"/>
                  <a:pt x="27095" y="1069495"/>
                  <a:pt x="30480" y="1101090"/>
                </a:cubicBezTo>
                <a:cubicBezTo>
                  <a:pt x="30968" y="1105643"/>
                  <a:pt x="36240" y="1108336"/>
                  <a:pt x="38100" y="1112520"/>
                </a:cubicBezTo>
                <a:cubicBezTo>
                  <a:pt x="41362" y="1119860"/>
                  <a:pt x="45720" y="1135380"/>
                  <a:pt x="45720" y="1135380"/>
                </a:cubicBezTo>
                <a:cubicBezTo>
                  <a:pt x="44450" y="1141730"/>
                  <a:pt x="43481" y="1148148"/>
                  <a:pt x="41910" y="1154430"/>
                </a:cubicBezTo>
                <a:cubicBezTo>
                  <a:pt x="38462" y="1168221"/>
                  <a:pt x="32044" y="1171454"/>
                  <a:pt x="41910" y="1188720"/>
                </a:cubicBezTo>
                <a:cubicBezTo>
                  <a:pt x="43903" y="1192207"/>
                  <a:pt x="49530" y="1191260"/>
                  <a:pt x="53340" y="1192530"/>
                </a:cubicBezTo>
                <a:cubicBezTo>
                  <a:pt x="54610" y="1197610"/>
                  <a:pt x="57150" y="1202534"/>
                  <a:pt x="57150" y="1207770"/>
                </a:cubicBezTo>
                <a:cubicBezTo>
                  <a:pt x="57150" y="1217956"/>
                  <a:pt x="48452" y="1268209"/>
                  <a:pt x="57150" y="1287780"/>
                </a:cubicBezTo>
                <a:cubicBezTo>
                  <a:pt x="59338" y="1292704"/>
                  <a:pt x="64327" y="1295902"/>
                  <a:pt x="68580" y="1299210"/>
                </a:cubicBezTo>
                <a:cubicBezTo>
                  <a:pt x="75809" y="1304833"/>
                  <a:pt x="83820" y="1309370"/>
                  <a:pt x="91440" y="1314450"/>
                </a:cubicBezTo>
                <a:lnTo>
                  <a:pt x="102870" y="1322070"/>
                </a:lnTo>
                <a:lnTo>
                  <a:pt x="114300" y="1329690"/>
                </a:lnTo>
                <a:lnTo>
                  <a:pt x="125730" y="1337310"/>
                </a:lnTo>
                <a:cubicBezTo>
                  <a:pt x="147568" y="1370067"/>
                  <a:pt x="118490" y="1331518"/>
                  <a:pt x="144780" y="1352550"/>
                </a:cubicBezTo>
                <a:cubicBezTo>
                  <a:pt x="153879" y="1359829"/>
                  <a:pt x="151609" y="1366207"/>
                  <a:pt x="156210" y="1375410"/>
                </a:cubicBezTo>
                <a:cubicBezTo>
                  <a:pt x="158258" y="1379506"/>
                  <a:pt x="161970" y="1382656"/>
                  <a:pt x="163830" y="1386840"/>
                </a:cubicBezTo>
                <a:cubicBezTo>
                  <a:pt x="167092" y="1394180"/>
                  <a:pt x="166995" y="1403017"/>
                  <a:pt x="171450" y="1409700"/>
                </a:cubicBezTo>
                <a:cubicBezTo>
                  <a:pt x="193288" y="1442457"/>
                  <a:pt x="167106" y="1401012"/>
                  <a:pt x="182880" y="1432560"/>
                </a:cubicBezTo>
                <a:cubicBezTo>
                  <a:pt x="184928" y="1436656"/>
                  <a:pt x="188640" y="1439806"/>
                  <a:pt x="190500" y="1443990"/>
                </a:cubicBezTo>
                <a:lnTo>
                  <a:pt x="201930" y="1478280"/>
                </a:lnTo>
                <a:cubicBezTo>
                  <a:pt x="203200" y="1482090"/>
                  <a:pt x="201930" y="1488440"/>
                  <a:pt x="205740" y="1489710"/>
                </a:cubicBezTo>
                <a:lnTo>
                  <a:pt x="217170" y="1493520"/>
                </a:lnTo>
                <a:cubicBezTo>
                  <a:pt x="237490" y="1492250"/>
                  <a:pt x="257882" y="1491841"/>
                  <a:pt x="278130" y="1489710"/>
                </a:cubicBezTo>
                <a:cubicBezTo>
                  <a:pt x="282124" y="1489290"/>
                  <a:pt x="286424" y="1488409"/>
                  <a:pt x="289560" y="1485900"/>
                </a:cubicBezTo>
                <a:cubicBezTo>
                  <a:pt x="293136" y="1483039"/>
                  <a:pt x="294249" y="1477988"/>
                  <a:pt x="297180" y="1474470"/>
                </a:cubicBezTo>
                <a:cubicBezTo>
                  <a:pt x="307713" y="1461831"/>
                  <a:pt x="309135" y="1465799"/>
                  <a:pt x="316230" y="1451610"/>
                </a:cubicBezTo>
                <a:cubicBezTo>
                  <a:pt x="321598" y="1440875"/>
                  <a:pt x="320864" y="1422125"/>
                  <a:pt x="335280" y="1417320"/>
                </a:cubicBezTo>
                <a:lnTo>
                  <a:pt x="346710" y="1413510"/>
                </a:lnTo>
                <a:cubicBezTo>
                  <a:pt x="350520" y="1409700"/>
                  <a:pt x="354049" y="1405587"/>
                  <a:pt x="358140" y="1402080"/>
                </a:cubicBezTo>
                <a:cubicBezTo>
                  <a:pt x="368013" y="1393618"/>
                  <a:pt x="386404" y="1381968"/>
                  <a:pt x="396240" y="1375410"/>
                </a:cubicBezTo>
                <a:lnTo>
                  <a:pt x="407670" y="1367790"/>
                </a:lnTo>
                <a:cubicBezTo>
                  <a:pt x="411480" y="1365250"/>
                  <a:pt x="414756" y="1361618"/>
                  <a:pt x="419100" y="1360170"/>
                </a:cubicBezTo>
                <a:lnTo>
                  <a:pt x="430530" y="1356360"/>
                </a:lnTo>
                <a:cubicBezTo>
                  <a:pt x="433070" y="1352550"/>
                  <a:pt x="434704" y="1347945"/>
                  <a:pt x="438150" y="1344930"/>
                </a:cubicBezTo>
                <a:cubicBezTo>
                  <a:pt x="445042" y="1338899"/>
                  <a:pt x="452322" y="1332586"/>
                  <a:pt x="461010" y="1329690"/>
                </a:cubicBezTo>
                <a:cubicBezTo>
                  <a:pt x="482375" y="1322568"/>
                  <a:pt x="468544" y="1326854"/>
                  <a:pt x="502920" y="1318260"/>
                </a:cubicBezTo>
                <a:cubicBezTo>
                  <a:pt x="508000" y="1316990"/>
                  <a:pt x="513192" y="1316106"/>
                  <a:pt x="518160" y="1314450"/>
                </a:cubicBezTo>
                <a:cubicBezTo>
                  <a:pt x="521970" y="1313180"/>
                  <a:pt x="526079" y="1312590"/>
                  <a:pt x="529590" y="1310640"/>
                </a:cubicBezTo>
                <a:cubicBezTo>
                  <a:pt x="537596" y="1306192"/>
                  <a:pt x="552450" y="1295400"/>
                  <a:pt x="552450" y="1295400"/>
                </a:cubicBezTo>
                <a:lnTo>
                  <a:pt x="560070" y="1272540"/>
                </a:lnTo>
                <a:lnTo>
                  <a:pt x="563880" y="1261110"/>
                </a:lnTo>
                <a:cubicBezTo>
                  <a:pt x="565150" y="1248410"/>
                  <a:pt x="567690" y="1235773"/>
                  <a:pt x="567690" y="1223010"/>
                </a:cubicBezTo>
                <a:cubicBezTo>
                  <a:pt x="567690" y="1177475"/>
                  <a:pt x="566725" y="1148639"/>
                  <a:pt x="560070" y="1108710"/>
                </a:cubicBezTo>
                <a:cubicBezTo>
                  <a:pt x="559005" y="1102322"/>
                  <a:pt x="557831" y="1095942"/>
                  <a:pt x="556260" y="1089660"/>
                </a:cubicBezTo>
                <a:cubicBezTo>
                  <a:pt x="555286" y="1085764"/>
                  <a:pt x="553238" y="1082168"/>
                  <a:pt x="552450" y="1078230"/>
                </a:cubicBezTo>
                <a:cubicBezTo>
                  <a:pt x="540030" y="1016128"/>
                  <a:pt x="550792" y="1050396"/>
                  <a:pt x="541020" y="1021080"/>
                </a:cubicBezTo>
                <a:cubicBezTo>
                  <a:pt x="543342" y="951424"/>
                  <a:pt x="548640" y="918208"/>
                  <a:pt x="541020" y="857250"/>
                </a:cubicBezTo>
                <a:cubicBezTo>
                  <a:pt x="539472" y="844870"/>
                  <a:pt x="527675" y="831517"/>
                  <a:pt x="521970" y="822960"/>
                </a:cubicBezTo>
                <a:cubicBezTo>
                  <a:pt x="519430" y="819150"/>
                  <a:pt x="515798" y="815874"/>
                  <a:pt x="514350" y="811530"/>
                </a:cubicBezTo>
                <a:lnTo>
                  <a:pt x="506730" y="788670"/>
                </a:lnTo>
                <a:cubicBezTo>
                  <a:pt x="505460" y="784860"/>
                  <a:pt x="505148" y="780582"/>
                  <a:pt x="502920" y="777240"/>
                </a:cubicBezTo>
                <a:lnTo>
                  <a:pt x="495300" y="765810"/>
                </a:lnTo>
                <a:cubicBezTo>
                  <a:pt x="486450" y="730411"/>
                  <a:pt x="497022" y="774418"/>
                  <a:pt x="487680" y="727710"/>
                </a:cubicBezTo>
                <a:cubicBezTo>
                  <a:pt x="486653" y="722575"/>
                  <a:pt x="485309" y="717505"/>
                  <a:pt x="483870" y="712470"/>
                </a:cubicBezTo>
                <a:cubicBezTo>
                  <a:pt x="482767" y="708608"/>
                  <a:pt x="480931" y="704960"/>
                  <a:pt x="480060" y="701040"/>
                </a:cubicBezTo>
                <a:cubicBezTo>
                  <a:pt x="478384" y="693499"/>
                  <a:pt x="477342" y="685827"/>
                  <a:pt x="476250" y="678180"/>
                </a:cubicBezTo>
                <a:cubicBezTo>
                  <a:pt x="473632" y="659852"/>
                  <a:pt x="470630" y="631410"/>
                  <a:pt x="468630" y="613410"/>
                </a:cubicBezTo>
                <a:cubicBezTo>
                  <a:pt x="469900" y="572770"/>
                  <a:pt x="469240" y="532024"/>
                  <a:pt x="472440" y="491490"/>
                </a:cubicBezTo>
                <a:cubicBezTo>
                  <a:pt x="473072" y="483483"/>
                  <a:pt x="477520" y="476250"/>
                  <a:pt x="480060" y="468630"/>
                </a:cubicBezTo>
                <a:cubicBezTo>
                  <a:pt x="481330" y="464820"/>
                  <a:pt x="481642" y="460542"/>
                  <a:pt x="483870" y="457200"/>
                </a:cubicBezTo>
                <a:cubicBezTo>
                  <a:pt x="488950" y="449580"/>
                  <a:pt x="496214" y="443028"/>
                  <a:pt x="499110" y="434340"/>
                </a:cubicBezTo>
                <a:cubicBezTo>
                  <a:pt x="500380" y="430530"/>
                  <a:pt x="500970" y="426421"/>
                  <a:pt x="502920" y="422910"/>
                </a:cubicBezTo>
                <a:cubicBezTo>
                  <a:pt x="510244" y="409726"/>
                  <a:pt x="518100" y="398195"/>
                  <a:pt x="529590" y="388620"/>
                </a:cubicBezTo>
                <a:cubicBezTo>
                  <a:pt x="533108" y="385689"/>
                  <a:pt x="537502" y="383931"/>
                  <a:pt x="541020" y="381000"/>
                </a:cubicBezTo>
                <a:cubicBezTo>
                  <a:pt x="570356" y="356554"/>
                  <a:pt x="535501" y="380869"/>
                  <a:pt x="563880" y="361950"/>
                </a:cubicBezTo>
                <a:cubicBezTo>
                  <a:pt x="566420" y="358140"/>
                  <a:pt x="568054" y="353535"/>
                  <a:pt x="571500" y="350520"/>
                </a:cubicBezTo>
                <a:cubicBezTo>
                  <a:pt x="578392" y="344489"/>
                  <a:pt x="594360" y="335280"/>
                  <a:pt x="594360" y="335280"/>
                </a:cubicBezTo>
                <a:cubicBezTo>
                  <a:pt x="621589" y="294436"/>
                  <a:pt x="579185" y="356424"/>
                  <a:pt x="613410" y="312420"/>
                </a:cubicBezTo>
                <a:cubicBezTo>
                  <a:pt x="619033" y="305191"/>
                  <a:pt x="623570" y="297180"/>
                  <a:pt x="628650" y="289560"/>
                </a:cubicBezTo>
                <a:lnTo>
                  <a:pt x="636270" y="278130"/>
                </a:lnTo>
                <a:cubicBezTo>
                  <a:pt x="638810" y="274320"/>
                  <a:pt x="642442" y="271044"/>
                  <a:pt x="643890" y="266700"/>
                </a:cubicBezTo>
                <a:cubicBezTo>
                  <a:pt x="645160" y="262890"/>
                  <a:pt x="645750" y="258781"/>
                  <a:pt x="647700" y="255270"/>
                </a:cubicBezTo>
                <a:cubicBezTo>
                  <a:pt x="652148" y="247264"/>
                  <a:pt x="657860" y="240030"/>
                  <a:pt x="662940" y="232410"/>
                </a:cubicBezTo>
                <a:cubicBezTo>
                  <a:pt x="665480" y="228600"/>
                  <a:pt x="669112" y="225324"/>
                  <a:pt x="670560" y="220980"/>
                </a:cubicBezTo>
                <a:lnTo>
                  <a:pt x="681990" y="186690"/>
                </a:lnTo>
                <a:cubicBezTo>
                  <a:pt x="683260" y="182880"/>
                  <a:pt x="685140" y="179221"/>
                  <a:pt x="685800" y="175260"/>
                </a:cubicBezTo>
                <a:cubicBezTo>
                  <a:pt x="687070" y="167640"/>
                  <a:pt x="687736" y="159894"/>
                  <a:pt x="689610" y="152400"/>
                </a:cubicBezTo>
                <a:cubicBezTo>
                  <a:pt x="691558" y="144608"/>
                  <a:pt x="690547" y="133995"/>
                  <a:pt x="697230" y="129540"/>
                </a:cubicBezTo>
                <a:cubicBezTo>
                  <a:pt x="711649" y="119927"/>
                  <a:pt x="744220" y="113665"/>
                  <a:pt x="750570" y="106680"/>
                </a:cubicBezTo>
                <a:close/>
              </a:path>
            </a:pathLst>
          </a:custGeom>
          <a:solidFill>
            <a:srgbClr val="FF0000">
              <a:alpha val="49803"/>
            </a:srgbClr>
          </a:solidFill>
          <a:ln cap="flat" cmpd="sng" w="19050">
            <a:solidFill>
              <a:srgbClr val="3A38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10155758" y="3009900"/>
            <a:ext cx="1257767" cy="2105089"/>
          </a:xfrm>
          <a:custGeom>
            <a:rect b="b" l="l" r="r" t="t"/>
            <a:pathLst>
              <a:path extrusionOk="0" h="2105089" w="1257767">
                <a:moveTo>
                  <a:pt x="259547" y="53340"/>
                </a:moveTo>
                <a:cubicBezTo>
                  <a:pt x="269707" y="54610"/>
                  <a:pt x="279927" y="55467"/>
                  <a:pt x="290027" y="57150"/>
                </a:cubicBezTo>
                <a:cubicBezTo>
                  <a:pt x="301543" y="59069"/>
                  <a:pt x="317964" y="65192"/>
                  <a:pt x="328127" y="68580"/>
                </a:cubicBezTo>
                <a:lnTo>
                  <a:pt x="339557" y="72390"/>
                </a:lnTo>
                <a:lnTo>
                  <a:pt x="350987" y="76200"/>
                </a:lnTo>
                <a:cubicBezTo>
                  <a:pt x="378927" y="74930"/>
                  <a:pt x="406997" y="75370"/>
                  <a:pt x="434807" y="72390"/>
                </a:cubicBezTo>
                <a:cubicBezTo>
                  <a:pt x="442793" y="71534"/>
                  <a:pt x="450984" y="69225"/>
                  <a:pt x="457667" y="64770"/>
                </a:cubicBezTo>
                <a:lnTo>
                  <a:pt x="480527" y="49530"/>
                </a:lnTo>
                <a:cubicBezTo>
                  <a:pt x="494607" y="28411"/>
                  <a:pt x="480091" y="45115"/>
                  <a:pt x="499577" y="34290"/>
                </a:cubicBezTo>
                <a:cubicBezTo>
                  <a:pt x="507583" y="29842"/>
                  <a:pt x="514817" y="24130"/>
                  <a:pt x="522437" y="19050"/>
                </a:cubicBezTo>
                <a:cubicBezTo>
                  <a:pt x="525779" y="16822"/>
                  <a:pt x="530275" y="17036"/>
                  <a:pt x="533867" y="15240"/>
                </a:cubicBezTo>
                <a:cubicBezTo>
                  <a:pt x="537963" y="13192"/>
                  <a:pt x="541088" y="9424"/>
                  <a:pt x="545297" y="7620"/>
                </a:cubicBezTo>
                <a:cubicBezTo>
                  <a:pt x="550110" y="5557"/>
                  <a:pt x="555502" y="5249"/>
                  <a:pt x="560537" y="3810"/>
                </a:cubicBezTo>
                <a:cubicBezTo>
                  <a:pt x="564399" y="2707"/>
                  <a:pt x="568157" y="1270"/>
                  <a:pt x="571967" y="0"/>
                </a:cubicBezTo>
                <a:cubicBezTo>
                  <a:pt x="601177" y="1270"/>
                  <a:pt x="630420" y="1928"/>
                  <a:pt x="659597" y="3810"/>
                </a:cubicBezTo>
                <a:cubicBezTo>
                  <a:pt x="669815" y="4469"/>
                  <a:pt x="679876" y="6733"/>
                  <a:pt x="690077" y="7620"/>
                </a:cubicBezTo>
                <a:cubicBezTo>
                  <a:pt x="709098" y="9274"/>
                  <a:pt x="728177" y="10160"/>
                  <a:pt x="747227" y="11430"/>
                </a:cubicBezTo>
                <a:cubicBezTo>
                  <a:pt x="773897" y="20320"/>
                  <a:pt x="767547" y="11430"/>
                  <a:pt x="773897" y="30480"/>
                </a:cubicBezTo>
                <a:cubicBezTo>
                  <a:pt x="772627" y="34290"/>
                  <a:pt x="772037" y="38399"/>
                  <a:pt x="770087" y="41910"/>
                </a:cubicBezTo>
                <a:cubicBezTo>
                  <a:pt x="758694" y="62417"/>
                  <a:pt x="757301" y="62316"/>
                  <a:pt x="743417" y="76200"/>
                </a:cubicBezTo>
                <a:cubicBezTo>
                  <a:pt x="740877" y="83820"/>
                  <a:pt x="734998" y="91068"/>
                  <a:pt x="735797" y="99060"/>
                </a:cubicBezTo>
                <a:cubicBezTo>
                  <a:pt x="737067" y="111760"/>
                  <a:pt x="735853" y="124961"/>
                  <a:pt x="739607" y="137160"/>
                </a:cubicBezTo>
                <a:cubicBezTo>
                  <a:pt x="743507" y="149836"/>
                  <a:pt x="756726" y="149671"/>
                  <a:pt x="766277" y="152400"/>
                </a:cubicBezTo>
                <a:cubicBezTo>
                  <a:pt x="788622" y="158784"/>
                  <a:pt x="766873" y="152698"/>
                  <a:pt x="789137" y="163830"/>
                </a:cubicBezTo>
                <a:cubicBezTo>
                  <a:pt x="820685" y="179604"/>
                  <a:pt x="779240" y="153422"/>
                  <a:pt x="811997" y="175260"/>
                </a:cubicBezTo>
                <a:cubicBezTo>
                  <a:pt x="817077" y="182880"/>
                  <a:pt x="824341" y="189432"/>
                  <a:pt x="827237" y="198120"/>
                </a:cubicBezTo>
                <a:cubicBezTo>
                  <a:pt x="828507" y="201930"/>
                  <a:pt x="829944" y="205688"/>
                  <a:pt x="831047" y="209550"/>
                </a:cubicBezTo>
                <a:cubicBezTo>
                  <a:pt x="832486" y="214585"/>
                  <a:pt x="831586" y="220701"/>
                  <a:pt x="834857" y="224790"/>
                </a:cubicBezTo>
                <a:cubicBezTo>
                  <a:pt x="837366" y="227926"/>
                  <a:pt x="842374" y="227697"/>
                  <a:pt x="846287" y="228600"/>
                </a:cubicBezTo>
                <a:cubicBezTo>
                  <a:pt x="858907" y="231512"/>
                  <a:pt x="872100" y="232124"/>
                  <a:pt x="884387" y="236220"/>
                </a:cubicBezTo>
                <a:lnTo>
                  <a:pt x="907247" y="243840"/>
                </a:lnTo>
                <a:cubicBezTo>
                  <a:pt x="921142" y="285525"/>
                  <a:pt x="898982" y="222385"/>
                  <a:pt x="918677" y="266700"/>
                </a:cubicBezTo>
                <a:cubicBezTo>
                  <a:pt x="921939" y="274040"/>
                  <a:pt x="923757" y="281940"/>
                  <a:pt x="926297" y="289560"/>
                </a:cubicBezTo>
                <a:lnTo>
                  <a:pt x="930107" y="300990"/>
                </a:lnTo>
                <a:cubicBezTo>
                  <a:pt x="931377" y="304800"/>
                  <a:pt x="931689" y="309078"/>
                  <a:pt x="933917" y="312420"/>
                </a:cubicBezTo>
                <a:lnTo>
                  <a:pt x="941537" y="323850"/>
                </a:lnTo>
                <a:cubicBezTo>
                  <a:pt x="944539" y="335860"/>
                  <a:pt x="945058" y="339588"/>
                  <a:pt x="949157" y="350520"/>
                </a:cubicBezTo>
                <a:cubicBezTo>
                  <a:pt x="951558" y="356924"/>
                  <a:pt x="954614" y="363082"/>
                  <a:pt x="956777" y="369570"/>
                </a:cubicBezTo>
                <a:cubicBezTo>
                  <a:pt x="974338" y="422253"/>
                  <a:pt x="944824" y="345491"/>
                  <a:pt x="968207" y="400050"/>
                </a:cubicBezTo>
                <a:cubicBezTo>
                  <a:pt x="969789" y="403741"/>
                  <a:pt x="970221" y="407888"/>
                  <a:pt x="972017" y="411480"/>
                </a:cubicBezTo>
                <a:cubicBezTo>
                  <a:pt x="974065" y="415576"/>
                  <a:pt x="977589" y="418814"/>
                  <a:pt x="979637" y="422910"/>
                </a:cubicBezTo>
                <a:cubicBezTo>
                  <a:pt x="981433" y="426502"/>
                  <a:pt x="981219" y="430998"/>
                  <a:pt x="983447" y="434340"/>
                </a:cubicBezTo>
                <a:cubicBezTo>
                  <a:pt x="986436" y="438823"/>
                  <a:pt x="991067" y="441960"/>
                  <a:pt x="994877" y="445770"/>
                </a:cubicBezTo>
                <a:cubicBezTo>
                  <a:pt x="1003812" y="472575"/>
                  <a:pt x="992183" y="439484"/>
                  <a:pt x="1006307" y="472440"/>
                </a:cubicBezTo>
                <a:cubicBezTo>
                  <a:pt x="1007889" y="476131"/>
                  <a:pt x="1007889" y="480528"/>
                  <a:pt x="1010117" y="483870"/>
                </a:cubicBezTo>
                <a:cubicBezTo>
                  <a:pt x="1013106" y="488353"/>
                  <a:pt x="1018098" y="491161"/>
                  <a:pt x="1021547" y="495300"/>
                </a:cubicBezTo>
                <a:cubicBezTo>
                  <a:pt x="1024478" y="498818"/>
                  <a:pt x="1026236" y="503212"/>
                  <a:pt x="1029167" y="506730"/>
                </a:cubicBezTo>
                <a:cubicBezTo>
                  <a:pt x="1032616" y="510869"/>
                  <a:pt x="1037148" y="514021"/>
                  <a:pt x="1040597" y="518160"/>
                </a:cubicBezTo>
                <a:cubicBezTo>
                  <a:pt x="1043528" y="521678"/>
                  <a:pt x="1045286" y="526072"/>
                  <a:pt x="1048217" y="529590"/>
                </a:cubicBezTo>
                <a:cubicBezTo>
                  <a:pt x="1051666" y="533729"/>
                  <a:pt x="1056339" y="536767"/>
                  <a:pt x="1059647" y="541020"/>
                </a:cubicBezTo>
                <a:cubicBezTo>
                  <a:pt x="1065270" y="548249"/>
                  <a:pt x="1066199" y="560984"/>
                  <a:pt x="1074887" y="563880"/>
                </a:cubicBezTo>
                <a:lnTo>
                  <a:pt x="1097747" y="571500"/>
                </a:lnTo>
                <a:cubicBezTo>
                  <a:pt x="1102827" y="575310"/>
                  <a:pt x="1107474" y="579780"/>
                  <a:pt x="1112987" y="582930"/>
                </a:cubicBezTo>
                <a:cubicBezTo>
                  <a:pt x="1116474" y="584923"/>
                  <a:pt x="1120726" y="585158"/>
                  <a:pt x="1124417" y="586740"/>
                </a:cubicBezTo>
                <a:cubicBezTo>
                  <a:pt x="1129637" y="588977"/>
                  <a:pt x="1134384" y="592251"/>
                  <a:pt x="1139657" y="594360"/>
                </a:cubicBezTo>
                <a:cubicBezTo>
                  <a:pt x="1147115" y="597343"/>
                  <a:pt x="1155834" y="597525"/>
                  <a:pt x="1162517" y="601980"/>
                </a:cubicBezTo>
                <a:lnTo>
                  <a:pt x="1185377" y="617220"/>
                </a:lnTo>
                <a:cubicBezTo>
                  <a:pt x="1204296" y="645599"/>
                  <a:pt x="1179981" y="610744"/>
                  <a:pt x="1204427" y="640080"/>
                </a:cubicBezTo>
                <a:cubicBezTo>
                  <a:pt x="1220302" y="659130"/>
                  <a:pt x="1202522" y="645160"/>
                  <a:pt x="1223477" y="659130"/>
                </a:cubicBezTo>
                <a:cubicBezTo>
                  <a:pt x="1224747" y="664210"/>
                  <a:pt x="1224689" y="669824"/>
                  <a:pt x="1227287" y="674370"/>
                </a:cubicBezTo>
                <a:cubicBezTo>
                  <a:pt x="1229960" y="679048"/>
                  <a:pt x="1237618" y="680525"/>
                  <a:pt x="1238717" y="685800"/>
                </a:cubicBezTo>
                <a:cubicBezTo>
                  <a:pt x="1244181" y="712028"/>
                  <a:pt x="1243378" y="739183"/>
                  <a:pt x="1246337" y="765810"/>
                </a:cubicBezTo>
                <a:cubicBezTo>
                  <a:pt x="1248459" y="784911"/>
                  <a:pt x="1250797" y="804003"/>
                  <a:pt x="1253957" y="822960"/>
                </a:cubicBezTo>
                <a:cubicBezTo>
                  <a:pt x="1254617" y="826921"/>
                  <a:pt x="1256497" y="830580"/>
                  <a:pt x="1257767" y="834390"/>
                </a:cubicBezTo>
                <a:cubicBezTo>
                  <a:pt x="1256497" y="848360"/>
                  <a:pt x="1255941" y="862413"/>
                  <a:pt x="1253957" y="876300"/>
                </a:cubicBezTo>
                <a:cubicBezTo>
                  <a:pt x="1251084" y="896408"/>
                  <a:pt x="1243633" y="884412"/>
                  <a:pt x="1234907" y="910590"/>
                </a:cubicBezTo>
                <a:cubicBezTo>
                  <a:pt x="1228575" y="929585"/>
                  <a:pt x="1227316" y="931416"/>
                  <a:pt x="1223477" y="948690"/>
                </a:cubicBezTo>
                <a:cubicBezTo>
                  <a:pt x="1222072" y="955012"/>
                  <a:pt x="1223259" y="962352"/>
                  <a:pt x="1219667" y="967740"/>
                </a:cubicBezTo>
                <a:cubicBezTo>
                  <a:pt x="1217439" y="971082"/>
                  <a:pt x="1212047" y="970280"/>
                  <a:pt x="1208237" y="971550"/>
                </a:cubicBezTo>
                <a:cubicBezTo>
                  <a:pt x="1206967" y="975360"/>
                  <a:pt x="1206377" y="979469"/>
                  <a:pt x="1204427" y="982980"/>
                </a:cubicBezTo>
                <a:cubicBezTo>
                  <a:pt x="1199979" y="990986"/>
                  <a:pt x="1189187" y="1005840"/>
                  <a:pt x="1189187" y="1005840"/>
                </a:cubicBezTo>
                <a:cubicBezTo>
                  <a:pt x="1190457" y="1019810"/>
                  <a:pt x="1189039" y="1034292"/>
                  <a:pt x="1192997" y="1047750"/>
                </a:cubicBezTo>
                <a:cubicBezTo>
                  <a:pt x="1195581" y="1056536"/>
                  <a:pt x="1203157" y="1062990"/>
                  <a:pt x="1208237" y="1070610"/>
                </a:cubicBezTo>
                <a:cubicBezTo>
                  <a:pt x="1210777" y="1074420"/>
                  <a:pt x="1214409" y="1077696"/>
                  <a:pt x="1215857" y="1082040"/>
                </a:cubicBezTo>
                <a:cubicBezTo>
                  <a:pt x="1218397" y="1089660"/>
                  <a:pt x="1219022" y="1098217"/>
                  <a:pt x="1223477" y="1104900"/>
                </a:cubicBezTo>
                <a:cubicBezTo>
                  <a:pt x="1233325" y="1119672"/>
                  <a:pt x="1229649" y="1111986"/>
                  <a:pt x="1234907" y="1127760"/>
                </a:cubicBezTo>
                <a:cubicBezTo>
                  <a:pt x="1233851" y="1133038"/>
                  <a:pt x="1230948" y="1151650"/>
                  <a:pt x="1227287" y="1158240"/>
                </a:cubicBezTo>
                <a:cubicBezTo>
                  <a:pt x="1222839" y="1166246"/>
                  <a:pt x="1217127" y="1173480"/>
                  <a:pt x="1212047" y="1181100"/>
                </a:cubicBezTo>
                <a:cubicBezTo>
                  <a:pt x="1200762" y="1198028"/>
                  <a:pt x="1188096" y="1214853"/>
                  <a:pt x="1181567" y="1234440"/>
                </a:cubicBezTo>
                <a:cubicBezTo>
                  <a:pt x="1179198" y="1241546"/>
                  <a:pt x="1172556" y="1265065"/>
                  <a:pt x="1166327" y="1272540"/>
                </a:cubicBezTo>
                <a:cubicBezTo>
                  <a:pt x="1163396" y="1276058"/>
                  <a:pt x="1158707" y="1277620"/>
                  <a:pt x="1154897" y="1280160"/>
                </a:cubicBezTo>
                <a:lnTo>
                  <a:pt x="1132037" y="1314450"/>
                </a:lnTo>
                <a:cubicBezTo>
                  <a:pt x="1129497" y="1318260"/>
                  <a:pt x="1126465" y="1321784"/>
                  <a:pt x="1124417" y="1325880"/>
                </a:cubicBezTo>
                <a:cubicBezTo>
                  <a:pt x="1121877" y="1330960"/>
                  <a:pt x="1119034" y="1335900"/>
                  <a:pt x="1116797" y="1341120"/>
                </a:cubicBezTo>
                <a:cubicBezTo>
                  <a:pt x="1115215" y="1344811"/>
                  <a:pt x="1114783" y="1348958"/>
                  <a:pt x="1112987" y="1352550"/>
                </a:cubicBezTo>
                <a:cubicBezTo>
                  <a:pt x="1110939" y="1356646"/>
                  <a:pt x="1107907" y="1360170"/>
                  <a:pt x="1105367" y="1363980"/>
                </a:cubicBezTo>
                <a:cubicBezTo>
                  <a:pt x="1104122" y="1371448"/>
                  <a:pt x="1100029" y="1397522"/>
                  <a:pt x="1097747" y="1405890"/>
                </a:cubicBezTo>
                <a:cubicBezTo>
                  <a:pt x="1095634" y="1413639"/>
                  <a:pt x="1090127" y="1428750"/>
                  <a:pt x="1090127" y="1428750"/>
                </a:cubicBezTo>
                <a:cubicBezTo>
                  <a:pt x="1091397" y="1441450"/>
                  <a:pt x="1091996" y="1454235"/>
                  <a:pt x="1093937" y="1466850"/>
                </a:cubicBezTo>
                <a:cubicBezTo>
                  <a:pt x="1096065" y="1480683"/>
                  <a:pt x="1099088" y="1477152"/>
                  <a:pt x="1105367" y="1489710"/>
                </a:cubicBezTo>
                <a:cubicBezTo>
                  <a:pt x="1107163" y="1493302"/>
                  <a:pt x="1107907" y="1497330"/>
                  <a:pt x="1109177" y="1501140"/>
                </a:cubicBezTo>
                <a:cubicBezTo>
                  <a:pt x="1110447" y="1518920"/>
                  <a:pt x="1110904" y="1536777"/>
                  <a:pt x="1112987" y="1554480"/>
                </a:cubicBezTo>
                <a:cubicBezTo>
                  <a:pt x="1113456" y="1558469"/>
                  <a:pt x="1116797" y="1561894"/>
                  <a:pt x="1116797" y="1565910"/>
                </a:cubicBezTo>
                <a:cubicBezTo>
                  <a:pt x="1116797" y="1607090"/>
                  <a:pt x="1117225" y="1602727"/>
                  <a:pt x="1109177" y="1626870"/>
                </a:cubicBezTo>
                <a:cubicBezTo>
                  <a:pt x="1107907" y="1662430"/>
                  <a:pt x="1108494" y="1698105"/>
                  <a:pt x="1105367" y="1733550"/>
                </a:cubicBezTo>
                <a:cubicBezTo>
                  <a:pt x="1104661" y="1741551"/>
                  <a:pt x="1100287" y="1748790"/>
                  <a:pt x="1097747" y="1756410"/>
                </a:cubicBezTo>
                <a:cubicBezTo>
                  <a:pt x="1096477" y="1760220"/>
                  <a:pt x="1097279" y="1765612"/>
                  <a:pt x="1093937" y="1767840"/>
                </a:cubicBezTo>
                <a:cubicBezTo>
                  <a:pt x="1086317" y="1772920"/>
                  <a:pt x="1077553" y="1776604"/>
                  <a:pt x="1071077" y="1783080"/>
                </a:cubicBezTo>
                <a:lnTo>
                  <a:pt x="1048217" y="1805940"/>
                </a:lnTo>
                <a:cubicBezTo>
                  <a:pt x="1038640" y="1834670"/>
                  <a:pt x="1051559" y="1799257"/>
                  <a:pt x="1036787" y="1828800"/>
                </a:cubicBezTo>
                <a:cubicBezTo>
                  <a:pt x="1034991" y="1832392"/>
                  <a:pt x="1035817" y="1837390"/>
                  <a:pt x="1032977" y="1840230"/>
                </a:cubicBezTo>
                <a:cubicBezTo>
                  <a:pt x="1026501" y="1846706"/>
                  <a:pt x="1015612" y="1848144"/>
                  <a:pt x="1010117" y="1855470"/>
                </a:cubicBezTo>
                <a:cubicBezTo>
                  <a:pt x="1006307" y="1860550"/>
                  <a:pt x="1002378" y="1865543"/>
                  <a:pt x="998687" y="1870710"/>
                </a:cubicBezTo>
                <a:cubicBezTo>
                  <a:pt x="996025" y="1874436"/>
                  <a:pt x="994305" y="1878902"/>
                  <a:pt x="991067" y="1882140"/>
                </a:cubicBezTo>
                <a:cubicBezTo>
                  <a:pt x="987829" y="1885378"/>
                  <a:pt x="983447" y="1887220"/>
                  <a:pt x="979637" y="1889760"/>
                </a:cubicBezTo>
                <a:cubicBezTo>
                  <a:pt x="957799" y="1922517"/>
                  <a:pt x="983981" y="1881072"/>
                  <a:pt x="968207" y="1912620"/>
                </a:cubicBezTo>
                <a:cubicBezTo>
                  <a:pt x="959987" y="1929060"/>
                  <a:pt x="960608" y="1918242"/>
                  <a:pt x="956777" y="1935480"/>
                </a:cubicBezTo>
                <a:cubicBezTo>
                  <a:pt x="955169" y="1942716"/>
                  <a:pt x="953922" y="1961193"/>
                  <a:pt x="949157" y="1969770"/>
                </a:cubicBezTo>
                <a:cubicBezTo>
                  <a:pt x="944709" y="1977776"/>
                  <a:pt x="938997" y="1985010"/>
                  <a:pt x="933917" y="1992630"/>
                </a:cubicBezTo>
                <a:cubicBezTo>
                  <a:pt x="931377" y="1996440"/>
                  <a:pt x="927745" y="1999716"/>
                  <a:pt x="926297" y="2004060"/>
                </a:cubicBezTo>
                <a:cubicBezTo>
                  <a:pt x="921039" y="2019834"/>
                  <a:pt x="924715" y="2012148"/>
                  <a:pt x="914867" y="2026920"/>
                </a:cubicBezTo>
                <a:cubicBezTo>
                  <a:pt x="913597" y="2032000"/>
                  <a:pt x="913120" y="2037347"/>
                  <a:pt x="911057" y="2042160"/>
                </a:cubicBezTo>
                <a:cubicBezTo>
                  <a:pt x="906891" y="2051882"/>
                  <a:pt x="884479" y="2075474"/>
                  <a:pt x="880577" y="2076450"/>
                </a:cubicBezTo>
                <a:lnTo>
                  <a:pt x="865337" y="2080260"/>
                </a:lnTo>
                <a:cubicBezTo>
                  <a:pt x="847224" y="2092335"/>
                  <a:pt x="858251" y="2086432"/>
                  <a:pt x="831047" y="2095500"/>
                </a:cubicBezTo>
                <a:lnTo>
                  <a:pt x="819617" y="2099310"/>
                </a:lnTo>
                <a:lnTo>
                  <a:pt x="808187" y="2103120"/>
                </a:lnTo>
                <a:cubicBezTo>
                  <a:pt x="794217" y="2101850"/>
                  <a:pt x="774830" y="2110429"/>
                  <a:pt x="766277" y="2099310"/>
                </a:cubicBezTo>
                <a:cubicBezTo>
                  <a:pt x="756953" y="2087189"/>
                  <a:pt x="767573" y="2068675"/>
                  <a:pt x="770087" y="2053590"/>
                </a:cubicBezTo>
                <a:cubicBezTo>
                  <a:pt x="771407" y="2045667"/>
                  <a:pt x="777707" y="2030730"/>
                  <a:pt x="777707" y="2030730"/>
                </a:cubicBezTo>
                <a:cubicBezTo>
                  <a:pt x="776437" y="2016760"/>
                  <a:pt x="782314" y="2000042"/>
                  <a:pt x="773897" y="1988820"/>
                </a:cubicBezTo>
                <a:cubicBezTo>
                  <a:pt x="767754" y="1980629"/>
                  <a:pt x="753553" y="1986458"/>
                  <a:pt x="743417" y="1985010"/>
                </a:cubicBezTo>
                <a:cubicBezTo>
                  <a:pt x="735770" y="1983918"/>
                  <a:pt x="728204" y="1982292"/>
                  <a:pt x="720557" y="1981200"/>
                </a:cubicBezTo>
                <a:cubicBezTo>
                  <a:pt x="710421" y="1979752"/>
                  <a:pt x="700226" y="1978743"/>
                  <a:pt x="690077" y="1977390"/>
                </a:cubicBezTo>
                <a:lnTo>
                  <a:pt x="663407" y="1973580"/>
                </a:lnTo>
                <a:cubicBezTo>
                  <a:pt x="636203" y="1964512"/>
                  <a:pt x="647230" y="1970415"/>
                  <a:pt x="629117" y="1958340"/>
                </a:cubicBezTo>
                <a:cubicBezTo>
                  <a:pt x="626577" y="1954530"/>
                  <a:pt x="621751" y="1951482"/>
                  <a:pt x="621497" y="1946910"/>
                </a:cubicBezTo>
                <a:cubicBezTo>
                  <a:pt x="620438" y="1927847"/>
                  <a:pt x="623199" y="1908736"/>
                  <a:pt x="625307" y="1889760"/>
                </a:cubicBezTo>
                <a:cubicBezTo>
                  <a:pt x="625751" y="1885768"/>
                  <a:pt x="628014" y="1882192"/>
                  <a:pt x="629117" y="1878330"/>
                </a:cubicBezTo>
                <a:cubicBezTo>
                  <a:pt x="630556" y="1873295"/>
                  <a:pt x="631657" y="1868170"/>
                  <a:pt x="632927" y="1863090"/>
                </a:cubicBezTo>
                <a:cubicBezTo>
                  <a:pt x="631657" y="1844040"/>
                  <a:pt x="633539" y="1824513"/>
                  <a:pt x="629117" y="1805940"/>
                </a:cubicBezTo>
                <a:cubicBezTo>
                  <a:pt x="626996" y="1797031"/>
                  <a:pt x="616773" y="1791768"/>
                  <a:pt x="613877" y="1783080"/>
                </a:cubicBezTo>
                <a:cubicBezTo>
                  <a:pt x="612607" y="1779270"/>
                  <a:pt x="611863" y="1775242"/>
                  <a:pt x="610067" y="1771650"/>
                </a:cubicBezTo>
                <a:cubicBezTo>
                  <a:pt x="606037" y="1763590"/>
                  <a:pt x="595331" y="1751883"/>
                  <a:pt x="591017" y="1744980"/>
                </a:cubicBezTo>
                <a:cubicBezTo>
                  <a:pt x="588007" y="1740164"/>
                  <a:pt x="586698" y="1734362"/>
                  <a:pt x="583397" y="1729740"/>
                </a:cubicBezTo>
                <a:cubicBezTo>
                  <a:pt x="580265" y="1725355"/>
                  <a:pt x="575099" y="1722695"/>
                  <a:pt x="571967" y="1718310"/>
                </a:cubicBezTo>
                <a:cubicBezTo>
                  <a:pt x="568666" y="1713688"/>
                  <a:pt x="567357" y="1707886"/>
                  <a:pt x="564347" y="1703070"/>
                </a:cubicBezTo>
                <a:cubicBezTo>
                  <a:pt x="560982" y="1697685"/>
                  <a:pt x="556558" y="1693032"/>
                  <a:pt x="552917" y="1687830"/>
                </a:cubicBezTo>
                <a:cubicBezTo>
                  <a:pt x="547665" y="1680327"/>
                  <a:pt x="544153" y="1671446"/>
                  <a:pt x="537677" y="1664970"/>
                </a:cubicBezTo>
                <a:cubicBezTo>
                  <a:pt x="533867" y="1661160"/>
                  <a:pt x="529379" y="1657925"/>
                  <a:pt x="526247" y="1653540"/>
                </a:cubicBezTo>
                <a:cubicBezTo>
                  <a:pt x="504658" y="1623315"/>
                  <a:pt x="529031" y="1651744"/>
                  <a:pt x="514817" y="1626870"/>
                </a:cubicBezTo>
                <a:cubicBezTo>
                  <a:pt x="507914" y="1614789"/>
                  <a:pt x="501664" y="1611994"/>
                  <a:pt x="495767" y="1600200"/>
                </a:cubicBezTo>
                <a:cubicBezTo>
                  <a:pt x="493971" y="1596608"/>
                  <a:pt x="493753" y="1592362"/>
                  <a:pt x="491957" y="1588770"/>
                </a:cubicBezTo>
                <a:cubicBezTo>
                  <a:pt x="489909" y="1584674"/>
                  <a:pt x="486385" y="1581436"/>
                  <a:pt x="484337" y="1577340"/>
                </a:cubicBezTo>
                <a:cubicBezTo>
                  <a:pt x="482541" y="1573748"/>
                  <a:pt x="482477" y="1569421"/>
                  <a:pt x="480527" y="1565910"/>
                </a:cubicBezTo>
                <a:cubicBezTo>
                  <a:pt x="476079" y="1557904"/>
                  <a:pt x="471763" y="1549526"/>
                  <a:pt x="465287" y="1543050"/>
                </a:cubicBezTo>
                <a:cubicBezTo>
                  <a:pt x="455425" y="1533188"/>
                  <a:pt x="443174" y="1522432"/>
                  <a:pt x="438617" y="1508760"/>
                </a:cubicBezTo>
                <a:cubicBezTo>
                  <a:pt x="429040" y="1480030"/>
                  <a:pt x="441959" y="1515443"/>
                  <a:pt x="427187" y="1485900"/>
                </a:cubicBezTo>
                <a:cubicBezTo>
                  <a:pt x="425391" y="1482308"/>
                  <a:pt x="425327" y="1477981"/>
                  <a:pt x="423377" y="1474470"/>
                </a:cubicBezTo>
                <a:cubicBezTo>
                  <a:pt x="418929" y="1466464"/>
                  <a:pt x="411033" y="1460298"/>
                  <a:pt x="408137" y="1451610"/>
                </a:cubicBezTo>
                <a:cubicBezTo>
                  <a:pt x="406867" y="1447800"/>
                  <a:pt x="406555" y="1443522"/>
                  <a:pt x="404327" y="1440180"/>
                </a:cubicBezTo>
                <a:cubicBezTo>
                  <a:pt x="401338" y="1435697"/>
                  <a:pt x="396346" y="1432889"/>
                  <a:pt x="392897" y="1428750"/>
                </a:cubicBezTo>
                <a:cubicBezTo>
                  <a:pt x="374796" y="1407028"/>
                  <a:pt x="393964" y="1427760"/>
                  <a:pt x="381467" y="1405890"/>
                </a:cubicBezTo>
                <a:cubicBezTo>
                  <a:pt x="378317" y="1400377"/>
                  <a:pt x="373847" y="1395730"/>
                  <a:pt x="370037" y="1390650"/>
                </a:cubicBezTo>
                <a:cubicBezTo>
                  <a:pt x="356142" y="1348965"/>
                  <a:pt x="378302" y="1412105"/>
                  <a:pt x="358607" y="1367790"/>
                </a:cubicBezTo>
                <a:cubicBezTo>
                  <a:pt x="349114" y="1346430"/>
                  <a:pt x="355685" y="1348281"/>
                  <a:pt x="343367" y="1333500"/>
                </a:cubicBezTo>
                <a:cubicBezTo>
                  <a:pt x="339918" y="1329361"/>
                  <a:pt x="335747" y="1325880"/>
                  <a:pt x="331937" y="1322070"/>
                </a:cubicBezTo>
                <a:cubicBezTo>
                  <a:pt x="330667" y="1318260"/>
                  <a:pt x="330077" y="1314151"/>
                  <a:pt x="328127" y="1310640"/>
                </a:cubicBezTo>
                <a:cubicBezTo>
                  <a:pt x="323679" y="1302634"/>
                  <a:pt x="315783" y="1296468"/>
                  <a:pt x="312887" y="1287780"/>
                </a:cubicBezTo>
                <a:cubicBezTo>
                  <a:pt x="311617" y="1283970"/>
                  <a:pt x="311027" y="1279861"/>
                  <a:pt x="309077" y="1276350"/>
                </a:cubicBezTo>
                <a:cubicBezTo>
                  <a:pt x="304629" y="1268344"/>
                  <a:pt x="293837" y="1253490"/>
                  <a:pt x="293837" y="1253490"/>
                </a:cubicBezTo>
                <a:cubicBezTo>
                  <a:pt x="292567" y="1248410"/>
                  <a:pt x="291163" y="1243362"/>
                  <a:pt x="290027" y="1238250"/>
                </a:cubicBezTo>
                <a:cubicBezTo>
                  <a:pt x="288622" y="1231928"/>
                  <a:pt x="287921" y="1225448"/>
                  <a:pt x="286217" y="1219200"/>
                </a:cubicBezTo>
                <a:cubicBezTo>
                  <a:pt x="284104" y="1211451"/>
                  <a:pt x="283052" y="1203023"/>
                  <a:pt x="278597" y="1196340"/>
                </a:cubicBezTo>
                <a:cubicBezTo>
                  <a:pt x="276057" y="1192530"/>
                  <a:pt x="273025" y="1189006"/>
                  <a:pt x="270977" y="1184910"/>
                </a:cubicBezTo>
                <a:cubicBezTo>
                  <a:pt x="269181" y="1181318"/>
                  <a:pt x="268963" y="1177072"/>
                  <a:pt x="267167" y="1173480"/>
                </a:cubicBezTo>
                <a:cubicBezTo>
                  <a:pt x="263653" y="1166452"/>
                  <a:pt x="254437" y="1154833"/>
                  <a:pt x="248117" y="1150620"/>
                </a:cubicBezTo>
                <a:cubicBezTo>
                  <a:pt x="244775" y="1148392"/>
                  <a:pt x="240497" y="1148080"/>
                  <a:pt x="236687" y="1146810"/>
                </a:cubicBezTo>
                <a:cubicBezTo>
                  <a:pt x="214435" y="1154227"/>
                  <a:pt x="234871" y="1144816"/>
                  <a:pt x="217637" y="1162050"/>
                </a:cubicBezTo>
                <a:cubicBezTo>
                  <a:pt x="210251" y="1169436"/>
                  <a:pt x="204073" y="1170381"/>
                  <a:pt x="194777" y="1173480"/>
                </a:cubicBezTo>
                <a:cubicBezTo>
                  <a:pt x="190967" y="1177290"/>
                  <a:pt x="187486" y="1181461"/>
                  <a:pt x="183347" y="1184910"/>
                </a:cubicBezTo>
                <a:cubicBezTo>
                  <a:pt x="179829" y="1187841"/>
                  <a:pt x="175155" y="1189292"/>
                  <a:pt x="171917" y="1192530"/>
                </a:cubicBezTo>
                <a:cubicBezTo>
                  <a:pt x="168679" y="1195768"/>
                  <a:pt x="168180" y="1201533"/>
                  <a:pt x="164297" y="1203960"/>
                </a:cubicBezTo>
                <a:cubicBezTo>
                  <a:pt x="157486" y="1208217"/>
                  <a:pt x="149057" y="1209040"/>
                  <a:pt x="141437" y="1211580"/>
                </a:cubicBezTo>
                <a:cubicBezTo>
                  <a:pt x="137627" y="1212850"/>
                  <a:pt x="133903" y="1214416"/>
                  <a:pt x="130007" y="1215390"/>
                </a:cubicBezTo>
                <a:cubicBezTo>
                  <a:pt x="110871" y="1220174"/>
                  <a:pt x="119735" y="1217544"/>
                  <a:pt x="103337" y="1223010"/>
                </a:cubicBezTo>
                <a:cubicBezTo>
                  <a:pt x="100797" y="1226820"/>
                  <a:pt x="100207" y="1233542"/>
                  <a:pt x="95717" y="1234440"/>
                </a:cubicBezTo>
                <a:cubicBezTo>
                  <a:pt x="91227" y="1235338"/>
                  <a:pt x="84602" y="1231388"/>
                  <a:pt x="84287" y="1226820"/>
                </a:cubicBezTo>
                <a:cubicBezTo>
                  <a:pt x="81926" y="1192588"/>
                  <a:pt x="86827" y="1158240"/>
                  <a:pt x="88097" y="1123950"/>
                </a:cubicBezTo>
                <a:cubicBezTo>
                  <a:pt x="86827" y="1074420"/>
                  <a:pt x="87315" y="1024814"/>
                  <a:pt x="84287" y="975360"/>
                </a:cubicBezTo>
                <a:cubicBezTo>
                  <a:pt x="83496" y="962433"/>
                  <a:pt x="79207" y="949960"/>
                  <a:pt x="76667" y="937260"/>
                </a:cubicBezTo>
                <a:lnTo>
                  <a:pt x="72857" y="918210"/>
                </a:lnTo>
                <a:cubicBezTo>
                  <a:pt x="76721" y="852525"/>
                  <a:pt x="79233" y="851807"/>
                  <a:pt x="72857" y="784860"/>
                </a:cubicBezTo>
                <a:cubicBezTo>
                  <a:pt x="72476" y="780862"/>
                  <a:pt x="71887" y="776270"/>
                  <a:pt x="69047" y="773430"/>
                </a:cubicBezTo>
                <a:cubicBezTo>
                  <a:pt x="26566" y="730949"/>
                  <a:pt x="61569" y="778935"/>
                  <a:pt x="34757" y="746760"/>
                </a:cubicBezTo>
                <a:cubicBezTo>
                  <a:pt x="31826" y="743242"/>
                  <a:pt x="28997" y="739514"/>
                  <a:pt x="27137" y="735330"/>
                </a:cubicBezTo>
                <a:cubicBezTo>
                  <a:pt x="23875" y="727990"/>
                  <a:pt x="19517" y="712470"/>
                  <a:pt x="19517" y="712470"/>
                </a:cubicBezTo>
                <a:cubicBezTo>
                  <a:pt x="7872" y="630955"/>
                  <a:pt x="27687" y="776214"/>
                  <a:pt x="11897" y="586740"/>
                </a:cubicBezTo>
                <a:cubicBezTo>
                  <a:pt x="10821" y="573833"/>
                  <a:pt x="4277" y="548640"/>
                  <a:pt x="4277" y="548640"/>
                </a:cubicBezTo>
                <a:cubicBezTo>
                  <a:pt x="424" y="506256"/>
                  <a:pt x="-3021" y="491990"/>
                  <a:pt x="4277" y="445770"/>
                </a:cubicBezTo>
                <a:cubicBezTo>
                  <a:pt x="4991" y="441247"/>
                  <a:pt x="9849" y="438436"/>
                  <a:pt x="11897" y="434340"/>
                </a:cubicBezTo>
                <a:cubicBezTo>
                  <a:pt x="13693" y="430748"/>
                  <a:pt x="13911" y="426502"/>
                  <a:pt x="15707" y="422910"/>
                </a:cubicBezTo>
                <a:cubicBezTo>
                  <a:pt x="17755" y="418814"/>
                  <a:pt x="21467" y="415664"/>
                  <a:pt x="23327" y="411480"/>
                </a:cubicBezTo>
                <a:cubicBezTo>
                  <a:pt x="26589" y="404140"/>
                  <a:pt x="28407" y="396240"/>
                  <a:pt x="30947" y="388620"/>
                </a:cubicBezTo>
                <a:cubicBezTo>
                  <a:pt x="32217" y="384810"/>
                  <a:pt x="32529" y="380532"/>
                  <a:pt x="34757" y="377190"/>
                </a:cubicBezTo>
                <a:cubicBezTo>
                  <a:pt x="37297" y="373380"/>
                  <a:pt x="39446" y="369278"/>
                  <a:pt x="42377" y="365760"/>
                </a:cubicBezTo>
                <a:cubicBezTo>
                  <a:pt x="52910" y="353121"/>
                  <a:pt x="54332" y="357089"/>
                  <a:pt x="61427" y="342900"/>
                </a:cubicBezTo>
                <a:cubicBezTo>
                  <a:pt x="63223" y="339308"/>
                  <a:pt x="63287" y="334981"/>
                  <a:pt x="65237" y="331470"/>
                </a:cubicBezTo>
                <a:cubicBezTo>
                  <a:pt x="69685" y="323464"/>
                  <a:pt x="75397" y="316230"/>
                  <a:pt x="80477" y="308610"/>
                </a:cubicBezTo>
                <a:cubicBezTo>
                  <a:pt x="83017" y="304800"/>
                  <a:pt x="84287" y="299720"/>
                  <a:pt x="88097" y="297180"/>
                </a:cubicBezTo>
                <a:lnTo>
                  <a:pt x="99527" y="289560"/>
                </a:lnTo>
                <a:cubicBezTo>
                  <a:pt x="126756" y="248716"/>
                  <a:pt x="84352" y="310704"/>
                  <a:pt x="118577" y="266700"/>
                </a:cubicBezTo>
                <a:cubicBezTo>
                  <a:pt x="142512" y="235927"/>
                  <a:pt x="123120" y="250972"/>
                  <a:pt x="145247" y="236220"/>
                </a:cubicBezTo>
                <a:cubicBezTo>
                  <a:pt x="150327" y="228600"/>
                  <a:pt x="157591" y="222048"/>
                  <a:pt x="160487" y="213360"/>
                </a:cubicBezTo>
                <a:cubicBezTo>
                  <a:pt x="163027" y="205740"/>
                  <a:pt x="163652" y="197183"/>
                  <a:pt x="168107" y="190500"/>
                </a:cubicBezTo>
                <a:cubicBezTo>
                  <a:pt x="170647" y="186690"/>
                  <a:pt x="173679" y="183166"/>
                  <a:pt x="175727" y="179070"/>
                </a:cubicBezTo>
                <a:cubicBezTo>
                  <a:pt x="177523" y="175478"/>
                  <a:pt x="177587" y="171151"/>
                  <a:pt x="179537" y="167640"/>
                </a:cubicBezTo>
                <a:cubicBezTo>
                  <a:pt x="190930" y="147133"/>
                  <a:pt x="192323" y="147234"/>
                  <a:pt x="206207" y="133350"/>
                </a:cubicBezTo>
                <a:cubicBezTo>
                  <a:pt x="214787" y="107610"/>
                  <a:pt x="202888" y="135510"/>
                  <a:pt x="221447" y="114300"/>
                </a:cubicBezTo>
                <a:cubicBezTo>
                  <a:pt x="227478" y="107408"/>
                  <a:pt x="230211" y="97916"/>
                  <a:pt x="236687" y="91440"/>
                </a:cubicBezTo>
                <a:lnTo>
                  <a:pt x="259547" y="53340"/>
                </a:lnTo>
                <a:close/>
              </a:path>
            </a:pathLst>
          </a:custGeom>
          <a:solidFill>
            <a:srgbClr val="FF0000">
              <a:alpha val="49803"/>
            </a:srgbClr>
          </a:solidFill>
          <a:ln cap="flat" cmpd="sng" w="19050">
            <a:solidFill>
              <a:srgbClr val="3A38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9836185" y="4183380"/>
            <a:ext cx="1104900" cy="1268730"/>
          </a:xfrm>
          <a:custGeom>
            <a:rect b="b" l="l" r="r" t="t"/>
            <a:pathLst>
              <a:path extrusionOk="0" h="1268730" w="1104900">
                <a:moveTo>
                  <a:pt x="102870" y="247650"/>
                </a:moveTo>
                <a:cubicBezTo>
                  <a:pt x="90805" y="250825"/>
                  <a:pt x="87920" y="255916"/>
                  <a:pt x="80010" y="259080"/>
                </a:cubicBezTo>
                <a:cubicBezTo>
                  <a:pt x="73491" y="261687"/>
                  <a:pt x="51350" y="265293"/>
                  <a:pt x="45720" y="266700"/>
                </a:cubicBezTo>
                <a:cubicBezTo>
                  <a:pt x="41824" y="267674"/>
                  <a:pt x="38100" y="269240"/>
                  <a:pt x="34290" y="270510"/>
                </a:cubicBezTo>
                <a:cubicBezTo>
                  <a:pt x="33007" y="272435"/>
                  <a:pt x="20607" y="288863"/>
                  <a:pt x="22860" y="293370"/>
                </a:cubicBezTo>
                <a:cubicBezTo>
                  <a:pt x="26650" y="300951"/>
                  <a:pt x="46725" y="308451"/>
                  <a:pt x="53340" y="312420"/>
                </a:cubicBezTo>
                <a:cubicBezTo>
                  <a:pt x="61193" y="317132"/>
                  <a:pt x="76200" y="327660"/>
                  <a:pt x="76200" y="327660"/>
                </a:cubicBezTo>
                <a:cubicBezTo>
                  <a:pt x="79220" y="336719"/>
                  <a:pt x="84173" y="344762"/>
                  <a:pt x="76200" y="354330"/>
                </a:cubicBezTo>
                <a:cubicBezTo>
                  <a:pt x="72564" y="358693"/>
                  <a:pt x="65686" y="358800"/>
                  <a:pt x="60960" y="361950"/>
                </a:cubicBezTo>
                <a:cubicBezTo>
                  <a:pt x="54194" y="366461"/>
                  <a:pt x="48416" y="372311"/>
                  <a:pt x="41910" y="377190"/>
                </a:cubicBezTo>
                <a:cubicBezTo>
                  <a:pt x="38247" y="379937"/>
                  <a:pt x="34290" y="382270"/>
                  <a:pt x="30480" y="384810"/>
                </a:cubicBezTo>
                <a:cubicBezTo>
                  <a:pt x="27940" y="388620"/>
                  <a:pt x="25791" y="392722"/>
                  <a:pt x="22860" y="396240"/>
                </a:cubicBezTo>
                <a:cubicBezTo>
                  <a:pt x="19411" y="400379"/>
                  <a:pt x="14562" y="403285"/>
                  <a:pt x="11430" y="407670"/>
                </a:cubicBezTo>
                <a:cubicBezTo>
                  <a:pt x="8129" y="412292"/>
                  <a:pt x="6350" y="417830"/>
                  <a:pt x="3810" y="422910"/>
                </a:cubicBezTo>
                <a:cubicBezTo>
                  <a:pt x="2540" y="430530"/>
                  <a:pt x="0" y="438045"/>
                  <a:pt x="0" y="445770"/>
                </a:cubicBezTo>
                <a:cubicBezTo>
                  <a:pt x="0" y="475237"/>
                  <a:pt x="1098" y="475735"/>
                  <a:pt x="7620" y="495300"/>
                </a:cubicBezTo>
                <a:cubicBezTo>
                  <a:pt x="8890" y="518160"/>
                  <a:pt x="8192" y="541215"/>
                  <a:pt x="11430" y="563880"/>
                </a:cubicBezTo>
                <a:cubicBezTo>
                  <a:pt x="12078" y="568413"/>
                  <a:pt x="17190" y="571126"/>
                  <a:pt x="19050" y="575310"/>
                </a:cubicBezTo>
                <a:cubicBezTo>
                  <a:pt x="22312" y="582650"/>
                  <a:pt x="24130" y="590550"/>
                  <a:pt x="26670" y="598170"/>
                </a:cubicBezTo>
                <a:lnTo>
                  <a:pt x="30480" y="609600"/>
                </a:lnTo>
                <a:cubicBezTo>
                  <a:pt x="31750" y="613410"/>
                  <a:pt x="33502" y="617092"/>
                  <a:pt x="34290" y="621030"/>
                </a:cubicBezTo>
                <a:lnTo>
                  <a:pt x="38100" y="640080"/>
                </a:lnTo>
                <a:cubicBezTo>
                  <a:pt x="40640" y="674370"/>
                  <a:pt x="34847" y="710331"/>
                  <a:pt x="45720" y="742950"/>
                </a:cubicBezTo>
                <a:lnTo>
                  <a:pt x="57150" y="777240"/>
                </a:lnTo>
                <a:lnTo>
                  <a:pt x="60960" y="788670"/>
                </a:lnTo>
                <a:lnTo>
                  <a:pt x="64770" y="800100"/>
                </a:lnTo>
                <a:cubicBezTo>
                  <a:pt x="66040" y="825500"/>
                  <a:pt x="66377" y="850964"/>
                  <a:pt x="68580" y="876300"/>
                </a:cubicBezTo>
                <a:cubicBezTo>
                  <a:pt x="68928" y="880301"/>
                  <a:pt x="70162" y="884388"/>
                  <a:pt x="72390" y="887730"/>
                </a:cubicBezTo>
                <a:cubicBezTo>
                  <a:pt x="86739" y="909254"/>
                  <a:pt x="82823" y="890875"/>
                  <a:pt x="106680" y="906780"/>
                </a:cubicBezTo>
                <a:cubicBezTo>
                  <a:pt x="110490" y="909320"/>
                  <a:pt x="113901" y="912596"/>
                  <a:pt x="118110" y="914400"/>
                </a:cubicBezTo>
                <a:cubicBezTo>
                  <a:pt x="126742" y="918099"/>
                  <a:pt x="136439" y="917386"/>
                  <a:pt x="144780" y="922020"/>
                </a:cubicBezTo>
                <a:cubicBezTo>
                  <a:pt x="152786" y="926468"/>
                  <a:pt x="160020" y="932180"/>
                  <a:pt x="167640" y="937260"/>
                </a:cubicBezTo>
                <a:lnTo>
                  <a:pt x="179070" y="944880"/>
                </a:lnTo>
                <a:cubicBezTo>
                  <a:pt x="182880" y="947420"/>
                  <a:pt x="187262" y="949262"/>
                  <a:pt x="190500" y="952500"/>
                </a:cubicBezTo>
                <a:cubicBezTo>
                  <a:pt x="194310" y="956310"/>
                  <a:pt x="198481" y="959791"/>
                  <a:pt x="201930" y="963930"/>
                </a:cubicBezTo>
                <a:cubicBezTo>
                  <a:pt x="204861" y="967448"/>
                  <a:pt x="205667" y="972933"/>
                  <a:pt x="209550" y="975360"/>
                </a:cubicBezTo>
                <a:cubicBezTo>
                  <a:pt x="216361" y="979617"/>
                  <a:pt x="225727" y="978525"/>
                  <a:pt x="232410" y="982980"/>
                </a:cubicBezTo>
                <a:cubicBezTo>
                  <a:pt x="236220" y="985520"/>
                  <a:pt x="239656" y="988740"/>
                  <a:pt x="243840" y="990600"/>
                </a:cubicBezTo>
                <a:cubicBezTo>
                  <a:pt x="268221" y="1001436"/>
                  <a:pt x="262550" y="995703"/>
                  <a:pt x="285750" y="1002030"/>
                </a:cubicBezTo>
                <a:cubicBezTo>
                  <a:pt x="293499" y="1004143"/>
                  <a:pt x="300990" y="1007110"/>
                  <a:pt x="308610" y="1009650"/>
                </a:cubicBezTo>
                <a:lnTo>
                  <a:pt x="331470" y="1017270"/>
                </a:lnTo>
                <a:cubicBezTo>
                  <a:pt x="335280" y="1018540"/>
                  <a:pt x="339558" y="1018852"/>
                  <a:pt x="342900" y="1021080"/>
                </a:cubicBezTo>
                <a:cubicBezTo>
                  <a:pt x="364866" y="1035724"/>
                  <a:pt x="343676" y="1023046"/>
                  <a:pt x="365760" y="1032510"/>
                </a:cubicBezTo>
                <a:cubicBezTo>
                  <a:pt x="370980" y="1034747"/>
                  <a:pt x="375780" y="1037893"/>
                  <a:pt x="381000" y="1040130"/>
                </a:cubicBezTo>
                <a:cubicBezTo>
                  <a:pt x="384691" y="1041712"/>
                  <a:pt x="388919" y="1041990"/>
                  <a:pt x="392430" y="1043940"/>
                </a:cubicBezTo>
                <a:cubicBezTo>
                  <a:pt x="400436" y="1048388"/>
                  <a:pt x="406405" y="1056959"/>
                  <a:pt x="415290" y="1059180"/>
                </a:cubicBezTo>
                <a:cubicBezTo>
                  <a:pt x="420370" y="1060450"/>
                  <a:pt x="425627" y="1061151"/>
                  <a:pt x="430530" y="1062990"/>
                </a:cubicBezTo>
                <a:cubicBezTo>
                  <a:pt x="435848" y="1064984"/>
                  <a:pt x="441335" y="1067062"/>
                  <a:pt x="445770" y="1070610"/>
                </a:cubicBezTo>
                <a:cubicBezTo>
                  <a:pt x="454185" y="1077342"/>
                  <a:pt x="458407" y="1090062"/>
                  <a:pt x="468630" y="1093470"/>
                </a:cubicBezTo>
                <a:cubicBezTo>
                  <a:pt x="476250" y="1096010"/>
                  <a:pt x="484807" y="1096635"/>
                  <a:pt x="491490" y="1101090"/>
                </a:cubicBezTo>
                <a:cubicBezTo>
                  <a:pt x="495300" y="1103630"/>
                  <a:pt x="498736" y="1106850"/>
                  <a:pt x="502920" y="1108710"/>
                </a:cubicBezTo>
                <a:cubicBezTo>
                  <a:pt x="510260" y="1111972"/>
                  <a:pt x="518160" y="1113790"/>
                  <a:pt x="525780" y="1116330"/>
                </a:cubicBezTo>
                <a:lnTo>
                  <a:pt x="537210" y="1120140"/>
                </a:lnTo>
                <a:lnTo>
                  <a:pt x="560070" y="1127760"/>
                </a:lnTo>
                <a:cubicBezTo>
                  <a:pt x="563880" y="1129030"/>
                  <a:pt x="568158" y="1129342"/>
                  <a:pt x="571500" y="1131570"/>
                </a:cubicBezTo>
                <a:lnTo>
                  <a:pt x="594360" y="1146810"/>
                </a:lnTo>
                <a:cubicBezTo>
                  <a:pt x="612925" y="1174657"/>
                  <a:pt x="588217" y="1141690"/>
                  <a:pt x="617220" y="1165860"/>
                </a:cubicBezTo>
                <a:cubicBezTo>
                  <a:pt x="620738" y="1168791"/>
                  <a:pt x="621602" y="1174052"/>
                  <a:pt x="624840" y="1177290"/>
                </a:cubicBezTo>
                <a:cubicBezTo>
                  <a:pt x="628078" y="1180528"/>
                  <a:pt x="632460" y="1182370"/>
                  <a:pt x="636270" y="1184910"/>
                </a:cubicBezTo>
                <a:cubicBezTo>
                  <a:pt x="637540" y="1181100"/>
                  <a:pt x="636184" y="1174454"/>
                  <a:pt x="640080" y="1173480"/>
                </a:cubicBezTo>
                <a:cubicBezTo>
                  <a:pt x="644522" y="1172369"/>
                  <a:pt x="648088" y="1178058"/>
                  <a:pt x="651510" y="1181100"/>
                </a:cubicBezTo>
                <a:lnTo>
                  <a:pt x="685800" y="1215390"/>
                </a:lnTo>
                <a:lnTo>
                  <a:pt x="697230" y="1226820"/>
                </a:lnTo>
                <a:cubicBezTo>
                  <a:pt x="701040" y="1225550"/>
                  <a:pt x="704668" y="1222566"/>
                  <a:pt x="708660" y="1223010"/>
                </a:cubicBezTo>
                <a:cubicBezTo>
                  <a:pt x="747527" y="1227329"/>
                  <a:pt x="716492" y="1233241"/>
                  <a:pt x="754380" y="1245870"/>
                </a:cubicBezTo>
                <a:lnTo>
                  <a:pt x="788670" y="1257300"/>
                </a:lnTo>
                <a:cubicBezTo>
                  <a:pt x="792480" y="1258570"/>
                  <a:pt x="796758" y="1258882"/>
                  <a:pt x="800100" y="1261110"/>
                </a:cubicBezTo>
                <a:lnTo>
                  <a:pt x="811530" y="1268730"/>
                </a:lnTo>
                <a:cubicBezTo>
                  <a:pt x="815340" y="1267460"/>
                  <a:pt x="819824" y="1267429"/>
                  <a:pt x="822960" y="1264920"/>
                </a:cubicBezTo>
                <a:cubicBezTo>
                  <a:pt x="832059" y="1257641"/>
                  <a:pt x="829789" y="1251263"/>
                  <a:pt x="834390" y="1242060"/>
                </a:cubicBezTo>
                <a:cubicBezTo>
                  <a:pt x="836438" y="1237964"/>
                  <a:pt x="839962" y="1234726"/>
                  <a:pt x="842010" y="1230630"/>
                </a:cubicBezTo>
                <a:cubicBezTo>
                  <a:pt x="843806" y="1227038"/>
                  <a:pt x="843592" y="1222542"/>
                  <a:pt x="845820" y="1219200"/>
                </a:cubicBezTo>
                <a:cubicBezTo>
                  <a:pt x="848809" y="1214717"/>
                  <a:pt x="853942" y="1212023"/>
                  <a:pt x="857250" y="1207770"/>
                </a:cubicBezTo>
                <a:cubicBezTo>
                  <a:pt x="862873" y="1200541"/>
                  <a:pt x="864299" y="1189006"/>
                  <a:pt x="872490" y="1184910"/>
                </a:cubicBezTo>
                <a:cubicBezTo>
                  <a:pt x="877570" y="1182370"/>
                  <a:pt x="882457" y="1179399"/>
                  <a:pt x="887730" y="1177290"/>
                </a:cubicBezTo>
                <a:cubicBezTo>
                  <a:pt x="910365" y="1168236"/>
                  <a:pt x="906183" y="1171474"/>
                  <a:pt x="925830" y="1165860"/>
                </a:cubicBezTo>
                <a:cubicBezTo>
                  <a:pt x="929692" y="1164757"/>
                  <a:pt x="933260" y="1162414"/>
                  <a:pt x="937260" y="1162050"/>
                </a:cubicBezTo>
                <a:cubicBezTo>
                  <a:pt x="961324" y="1159862"/>
                  <a:pt x="985520" y="1159510"/>
                  <a:pt x="1009650" y="1158240"/>
                </a:cubicBezTo>
                <a:cubicBezTo>
                  <a:pt x="1013460" y="1156970"/>
                  <a:pt x="1017944" y="1156939"/>
                  <a:pt x="1021080" y="1154430"/>
                </a:cubicBezTo>
                <a:cubicBezTo>
                  <a:pt x="1029313" y="1147843"/>
                  <a:pt x="1033992" y="1127125"/>
                  <a:pt x="1036320" y="1120140"/>
                </a:cubicBezTo>
                <a:lnTo>
                  <a:pt x="1040130" y="1108710"/>
                </a:lnTo>
                <a:cubicBezTo>
                  <a:pt x="1041077" y="1102084"/>
                  <a:pt x="1042635" y="1079817"/>
                  <a:pt x="1047750" y="1070610"/>
                </a:cubicBezTo>
                <a:cubicBezTo>
                  <a:pt x="1052198" y="1062604"/>
                  <a:pt x="1060094" y="1056438"/>
                  <a:pt x="1062990" y="1047750"/>
                </a:cubicBezTo>
                <a:cubicBezTo>
                  <a:pt x="1072567" y="1019020"/>
                  <a:pt x="1059648" y="1054433"/>
                  <a:pt x="1074420" y="1024890"/>
                </a:cubicBezTo>
                <a:cubicBezTo>
                  <a:pt x="1077465" y="1018800"/>
                  <a:pt x="1080412" y="1003917"/>
                  <a:pt x="1082040" y="998220"/>
                </a:cubicBezTo>
                <a:cubicBezTo>
                  <a:pt x="1083143" y="994358"/>
                  <a:pt x="1084580" y="990600"/>
                  <a:pt x="1085850" y="986790"/>
                </a:cubicBezTo>
                <a:cubicBezTo>
                  <a:pt x="1087120" y="970280"/>
                  <a:pt x="1087927" y="953728"/>
                  <a:pt x="1089660" y="937260"/>
                </a:cubicBezTo>
                <a:cubicBezTo>
                  <a:pt x="1090907" y="925409"/>
                  <a:pt x="1093917" y="910931"/>
                  <a:pt x="1097280" y="899160"/>
                </a:cubicBezTo>
                <a:cubicBezTo>
                  <a:pt x="1098383" y="895298"/>
                  <a:pt x="1099820" y="891540"/>
                  <a:pt x="1101090" y="887730"/>
                </a:cubicBezTo>
                <a:cubicBezTo>
                  <a:pt x="1102360" y="878840"/>
                  <a:pt x="1104900" y="870040"/>
                  <a:pt x="1104900" y="861060"/>
                </a:cubicBezTo>
                <a:cubicBezTo>
                  <a:pt x="1104900" y="849560"/>
                  <a:pt x="1102981" y="838114"/>
                  <a:pt x="1101090" y="826770"/>
                </a:cubicBezTo>
                <a:cubicBezTo>
                  <a:pt x="1100430" y="822809"/>
                  <a:pt x="1100120" y="818180"/>
                  <a:pt x="1097280" y="815340"/>
                </a:cubicBezTo>
                <a:cubicBezTo>
                  <a:pt x="1077855" y="795915"/>
                  <a:pt x="1070142" y="799565"/>
                  <a:pt x="1043940" y="796290"/>
                </a:cubicBezTo>
                <a:lnTo>
                  <a:pt x="1009650" y="784860"/>
                </a:lnTo>
                <a:lnTo>
                  <a:pt x="998220" y="781050"/>
                </a:lnTo>
                <a:cubicBezTo>
                  <a:pt x="994410" y="779780"/>
                  <a:pt x="990686" y="778214"/>
                  <a:pt x="986790" y="777240"/>
                </a:cubicBezTo>
                <a:cubicBezTo>
                  <a:pt x="967654" y="772456"/>
                  <a:pt x="976518" y="775086"/>
                  <a:pt x="960120" y="769620"/>
                </a:cubicBezTo>
                <a:cubicBezTo>
                  <a:pt x="958850" y="765810"/>
                  <a:pt x="958106" y="761782"/>
                  <a:pt x="956310" y="758190"/>
                </a:cubicBezTo>
                <a:cubicBezTo>
                  <a:pt x="954262" y="754094"/>
                  <a:pt x="949534" y="751261"/>
                  <a:pt x="948690" y="746760"/>
                </a:cubicBezTo>
                <a:cubicBezTo>
                  <a:pt x="938664" y="693290"/>
                  <a:pt x="950292" y="709785"/>
                  <a:pt x="941070" y="666750"/>
                </a:cubicBezTo>
                <a:cubicBezTo>
                  <a:pt x="939387" y="658896"/>
                  <a:pt x="935990" y="651510"/>
                  <a:pt x="933450" y="643890"/>
                </a:cubicBezTo>
                <a:lnTo>
                  <a:pt x="929640" y="632460"/>
                </a:lnTo>
                <a:cubicBezTo>
                  <a:pt x="928370" y="628650"/>
                  <a:pt x="928058" y="624372"/>
                  <a:pt x="925830" y="621030"/>
                </a:cubicBezTo>
                <a:cubicBezTo>
                  <a:pt x="892002" y="570288"/>
                  <a:pt x="940690" y="645492"/>
                  <a:pt x="914400" y="598170"/>
                </a:cubicBezTo>
                <a:cubicBezTo>
                  <a:pt x="909952" y="590164"/>
                  <a:pt x="902056" y="583998"/>
                  <a:pt x="899160" y="575310"/>
                </a:cubicBezTo>
                <a:cubicBezTo>
                  <a:pt x="897890" y="571500"/>
                  <a:pt x="897300" y="567391"/>
                  <a:pt x="895350" y="563880"/>
                </a:cubicBezTo>
                <a:cubicBezTo>
                  <a:pt x="890902" y="555874"/>
                  <a:pt x="883006" y="549708"/>
                  <a:pt x="880110" y="541020"/>
                </a:cubicBezTo>
                <a:cubicBezTo>
                  <a:pt x="878840" y="537210"/>
                  <a:pt x="878250" y="533101"/>
                  <a:pt x="876300" y="529590"/>
                </a:cubicBezTo>
                <a:cubicBezTo>
                  <a:pt x="871852" y="521584"/>
                  <a:pt x="866140" y="514350"/>
                  <a:pt x="861060" y="506730"/>
                </a:cubicBezTo>
                <a:cubicBezTo>
                  <a:pt x="858520" y="502920"/>
                  <a:pt x="854888" y="499644"/>
                  <a:pt x="853440" y="495300"/>
                </a:cubicBezTo>
                <a:cubicBezTo>
                  <a:pt x="852170" y="491490"/>
                  <a:pt x="851426" y="487462"/>
                  <a:pt x="849630" y="483870"/>
                </a:cubicBezTo>
                <a:cubicBezTo>
                  <a:pt x="847582" y="479774"/>
                  <a:pt x="843870" y="476624"/>
                  <a:pt x="842010" y="472440"/>
                </a:cubicBezTo>
                <a:cubicBezTo>
                  <a:pt x="838748" y="465100"/>
                  <a:pt x="838845" y="456263"/>
                  <a:pt x="834390" y="449580"/>
                </a:cubicBezTo>
                <a:cubicBezTo>
                  <a:pt x="826041" y="437057"/>
                  <a:pt x="826904" y="440522"/>
                  <a:pt x="822960" y="426720"/>
                </a:cubicBezTo>
                <a:cubicBezTo>
                  <a:pt x="821332" y="421023"/>
                  <a:pt x="818385" y="406140"/>
                  <a:pt x="815340" y="400050"/>
                </a:cubicBezTo>
                <a:cubicBezTo>
                  <a:pt x="813292" y="395954"/>
                  <a:pt x="809580" y="392804"/>
                  <a:pt x="807720" y="388620"/>
                </a:cubicBezTo>
                <a:cubicBezTo>
                  <a:pt x="804458" y="381280"/>
                  <a:pt x="802640" y="373380"/>
                  <a:pt x="800100" y="365760"/>
                </a:cubicBezTo>
                <a:cubicBezTo>
                  <a:pt x="798830" y="361950"/>
                  <a:pt x="798518" y="357672"/>
                  <a:pt x="796290" y="354330"/>
                </a:cubicBezTo>
                <a:lnTo>
                  <a:pt x="781050" y="331470"/>
                </a:lnTo>
                <a:cubicBezTo>
                  <a:pt x="778510" y="327660"/>
                  <a:pt x="776668" y="323278"/>
                  <a:pt x="773430" y="320040"/>
                </a:cubicBezTo>
                <a:lnTo>
                  <a:pt x="762000" y="308610"/>
                </a:lnTo>
                <a:cubicBezTo>
                  <a:pt x="755294" y="288492"/>
                  <a:pt x="760418" y="300522"/>
                  <a:pt x="742950" y="274320"/>
                </a:cubicBezTo>
                <a:cubicBezTo>
                  <a:pt x="740410" y="270510"/>
                  <a:pt x="736778" y="267234"/>
                  <a:pt x="735330" y="262890"/>
                </a:cubicBezTo>
                <a:cubicBezTo>
                  <a:pt x="732231" y="253594"/>
                  <a:pt x="731286" y="247416"/>
                  <a:pt x="723900" y="240030"/>
                </a:cubicBezTo>
                <a:cubicBezTo>
                  <a:pt x="720662" y="236792"/>
                  <a:pt x="716280" y="234950"/>
                  <a:pt x="712470" y="232410"/>
                </a:cubicBezTo>
                <a:cubicBezTo>
                  <a:pt x="702893" y="203680"/>
                  <a:pt x="716925" y="237979"/>
                  <a:pt x="697230" y="213360"/>
                </a:cubicBezTo>
                <a:cubicBezTo>
                  <a:pt x="694721" y="210224"/>
                  <a:pt x="695648" y="205272"/>
                  <a:pt x="693420" y="201930"/>
                </a:cubicBezTo>
                <a:cubicBezTo>
                  <a:pt x="690431" y="197447"/>
                  <a:pt x="685800" y="194310"/>
                  <a:pt x="681990" y="190500"/>
                </a:cubicBezTo>
                <a:cubicBezTo>
                  <a:pt x="675284" y="170382"/>
                  <a:pt x="680408" y="182412"/>
                  <a:pt x="662940" y="156210"/>
                </a:cubicBezTo>
                <a:cubicBezTo>
                  <a:pt x="660400" y="152400"/>
                  <a:pt x="656768" y="149124"/>
                  <a:pt x="655320" y="144780"/>
                </a:cubicBezTo>
                <a:cubicBezTo>
                  <a:pt x="654050" y="140970"/>
                  <a:pt x="654019" y="136486"/>
                  <a:pt x="651510" y="133350"/>
                </a:cubicBezTo>
                <a:cubicBezTo>
                  <a:pt x="648649" y="129774"/>
                  <a:pt x="643890" y="128270"/>
                  <a:pt x="640080" y="125730"/>
                </a:cubicBezTo>
                <a:lnTo>
                  <a:pt x="609600" y="80010"/>
                </a:lnTo>
                <a:lnTo>
                  <a:pt x="601980" y="68580"/>
                </a:lnTo>
                <a:cubicBezTo>
                  <a:pt x="599440" y="64770"/>
                  <a:pt x="597598" y="60388"/>
                  <a:pt x="594360" y="57150"/>
                </a:cubicBezTo>
                <a:cubicBezTo>
                  <a:pt x="590550" y="53340"/>
                  <a:pt x="586379" y="49859"/>
                  <a:pt x="582930" y="45720"/>
                </a:cubicBezTo>
                <a:cubicBezTo>
                  <a:pt x="579999" y="42202"/>
                  <a:pt x="577358" y="38386"/>
                  <a:pt x="575310" y="34290"/>
                </a:cubicBezTo>
                <a:cubicBezTo>
                  <a:pt x="569112" y="21895"/>
                  <a:pt x="574799" y="22349"/>
                  <a:pt x="563880" y="11430"/>
                </a:cubicBezTo>
                <a:cubicBezTo>
                  <a:pt x="556494" y="4044"/>
                  <a:pt x="550316" y="3099"/>
                  <a:pt x="541020" y="0"/>
                </a:cubicBezTo>
                <a:cubicBezTo>
                  <a:pt x="535940" y="1270"/>
                  <a:pt x="530464" y="1468"/>
                  <a:pt x="525780" y="3810"/>
                </a:cubicBezTo>
                <a:cubicBezTo>
                  <a:pt x="517589" y="7906"/>
                  <a:pt x="511805" y="16829"/>
                  <a:pt x="502920" y="19050"/>
                </a:cubicBezTo>
                <a:lnTo>
                  <a:pt x="487680" y="22860"/>
                </a:lnTo>
                <a:cubicBezTo>
                  <a:pt x="483870" y="25400"/>
                  <a:pt x="480434" y="28620"/>
                  <a:pt x="476250" y="30480"/>
                </a:cubicBezTo>
                <a:cubicBezTo>
                  <a:pt x="455419" y="39738"/>
                  <a:pt x="452313" y="37553"/>
                  <a:pt x="430530" y="41910"/>
                </a:cubicBezTo>
                <a:cubicBezTo>
                  <a:pt x="425395" y="42937"/>
                  <a:pt x="420370" y="44450"/>
                  <a:pt x="415290" y="45720"/>
                </a:cubicBezTo>
                <a:cubicBezTo>
                  <a:pt x="394970" y="76200"/>
                  <a:pt x="421640" y="39370"/>
                  <a:pt x="396240" y="64770"/>
                </a:cubicBezTo>
                <a:cubicBezTo>
                  <a:pt x="393002" y="68008"/>
                  <a:pt x="392503" y="73773"/>
                  <a:pt x="388620" y="76200"/>
                </a:cubicBezTo>
                <a:cubicBezTo>
                  <a:pt x="381809" y="80457"/>
                  <a:pt x="373380" y="81280"/>
                  <a:pt x="365760" y="83820"/>
                </a:cubicBezTo>
                <a:lnTo>
                  <a:pt x="331470" y="95250"/>
                </a:lnTo>
                <a:cubicBezTo>
                  <a:pt x="327660" y="96520"/>
                  <a:pt x="323382" y="96832"/>
                  <a:pt x="320040" y="99060"/>
                </a:cubicBezTo>
                <a:lnTo>
                  <a:pt x="297180" y="114300"/>
                </a:lnTo>
                <a:cubicBezTo>
                  <a:pt x="290407" y="124460"/>
                  <a:pt x="288285" y="129262"/>
                  <a:pt x="278130" y="137160"/>
                </a:cubicBezTo>
                <a:cubicBezTo>
                  <a:pt x="270901" y="142783"/>
                  <a:pt x="261746" y="145924"/>
                  <a:pt x="255270" y="152400"/>
                </a:cubicBezTo>
                <a:cubicBezTo>
                  <a:pt x="240602" y="167068"/>
                  <a:pt x="248323" y="160841"/>
                  <a:pt x="232410" y="171450"/>
                </a:cubicBezTo>
                <a:cubicBezTo>
                  <a:pt x="229311" y="180746"/>
                  <a:pt x="228366" y="186924"/>
                  <a:pt x="220980" y="194310"/>
                </a:cubicBezTo>
                <a:cubicBezTo>
                  <a:pt x="208294" y="206996"/>
                  <a:pt x="212064" y="197993"/>
                  <a:pt x="198120" y="205740"/>
                </a:cubicBezTo>
                <a:cubicBezTo>
                  <a:pt x="190114" y="210188"/>
                  <a:pt x="181736" y="214504"/>
                  <a:pt x="175260" y="220980"/>
                </a:cubicBezTo>
                <a:cubicBezTo>
                  <a:pt x="166834" y="229406"/>
                  <a:pt x="163009" y="234726"/>
                  <a:pt x="152400" y="240030"/>
                </a:cubicBezTo>
                <a:cubicBezTo>
                  <a:pt x="148808" y="241826"/>
                  <a:pt x="114935" y="244475"/>
                  <a:pt x="102870" y="247650"/>
                </a:cubicBezTo>
                <a:close/>
              </a:path>
            </a:pathLst>
          </a:custGeom>
          <a:solidFill>
            <a:srgbClr val="FF0000">
              <a:alpha val="49803"/>
            </a:srgbClr>
          </a:solidFill>
          <a:ln cap="flat" cmpd="sng" w="19050">
            <a:solidFill>
              <a:srgbClr val="3A38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" name="Google Shape;128;p2"/>
          <p:cNvGrpSpPr/>
          <p:nvPr/>
        </p:nvGrpSpPr>
        <p:grpSpPr>
          <a:xfrm>
            <a:off x="3845889" y="950428"/>
            <a:ext cx="3690518" cy="5934757"/>
            <a:chOff x="3318588" y="954171"/>
            <a:chExt cx="3657600" cy="5887656"/>
          </a:xfrm>
        </p:grpSpPr>
        <p:pic>
          <p:nvPicPr>
            <p:cNvPr descr="Ver las imágenes de origen" id="129" name="Google Shape;129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318588" y="954171"/>
              <a:ext cx="3657600" cy="5887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Ver las imágenes de origen" id="130" name="Google Shape;130;p2"/>
            <p:cNvPicPr preferRelativeResize="0"/>
            <p:nvPr/>
          </p:nvPicPr>
          <p:blipFill rotWithShape="1">
            <a:blip r:embed="rId6">
              <a:alphaModFix/>
            </a:blip>
            <a:srcRect b="67489" l="66624" r="0" t="14762"/>
            <a:stretch/>
          </p:blipFill>
          <p:spPr>
            <a:xfrm>
              <a:off x="5755431" y="954877"/>
              <a:ext cx="1220757" cy="104502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1" name="Google Shape;131;p2"/>
          <p:cNvCxnSpPr/>
          <p:nvPr/>
        </p:nvCxnSpPr>
        <p:spPr>
          <a:xfrm flipH="1" rot="10800000">
            <a:off x="5407000" y="3917475"/>
            <a:ext cx="4361100" cy="672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32" name="Google Shape;132;p2"/>
          <p:cNvSpPr txBox="1"/>
          <p:nvPr/>
        </p:nvSpPr>
        <p:spPr>
          <a:xfrm>
            <a:off x="9246975" y="3429000"/>
            <a:ext cx="1104900" cy="430800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San Juan de </a:t>
            </a:r>
            <a:r>
              <a:rPr b="1" lang="es-E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Miraflores</a:t>
            </a:r>
            <a:endParaRPr b="1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10447198" y="3648850"/>
            <a:ext cx="842400" cy="4308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Villa María del Triunfo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9917051" y="4602338"/>
            <a:ext cx="771300" cy="430800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Villa El Salvador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p2"/>
          <p:cNvCxnSpPr/>
          <p:nvPr/>
        </p:nvCxnSpPr>
        <p:spPr>
          <a:xfrm flipH="1" rot="10800000">
            <a:off x="5609625" y="4961075"/>
            <a:ext cx="4659300" cy="10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36" name="Google Shape;136;p2"/>
          <p:cNvCxnSpPr>
            <a:endCxn id="133" idx="2"/>
          </p:cNvCxnSpPr>
          <p:nvPr/>
        </p:nvCxnSpPr>
        <p:spPr>
          <a:xfrm flipH="1" rot="10800000">
            <a:off x="5720998" y="4079650"/>
            <a:ext cx="5147400" cy="54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137" name="Google Shape;137;p2"/>
          <p:cNvSpPr/>
          <p:nvPr/>
        </p:nvSpPr>
        <p:spPr>
          <a:xfrm>
            <a:off x="465325" y="4298326"/>
            <a:ext cx="1380900" cy="1380900"/>
          </a:xfrm>
          <a:prstGeom prst="ellipse">
            <a:avLst/>
          </a:prstGeom>
          <a:noFill/>
          <a:ln cap="flat" cmpd="sng" w="25400">
            <a:solidFill>
              <a:srgbClr val="152C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/>
          <p:nvPr/>
        </p:nvSpPr>
        <p:spPr>
          <a:xfrm>
            <a:off x="770125" y="4613580"/>
            <a:ext cx="771300" cy="771300"/>
          </a:xfrm>
          <a:prstGeom prst="ellipse">
            <a:avLst/>
          </a:prstGeom>
          <a:noFill/>
          <a:ln cap="flat" cmpd="sng" w="25400">
            <a:solidFill>
              <a:srgbClr val="152C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 txBox="1"/>
          <p:nvPr/>
        </p:nvSpPr>
        <p:spPr>
          <a:xfrm>
            <a:off x="0" y="645675"/>
            <a:ext cx="251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PERÚ</a:t>
            </a:r>
            <a:endParaRPr b="1" i="0" sz="1400" u="none" cap="none" strike="noStrike">
              <a:solidFill>
                <a:srgbClr val="152C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3852925" y="645675"/>
            <a:ext cx="365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LIMA      </a:t>
            </a:r>
            <a:endParaRPr b="1" i="0" sz="1400" u="none" cap="none" strike="noStrike">
              <a:solidFill>
                <a:srgbClr val="152C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"/>
          <p:cNvSpPr txBox="1"/>
          <p:nvPr/>
        </p:nvSpPr>
        <p:spPr>
          <a:xfrm>
            <a:off x="-5707" y="188640"/>
            <a:ext cx="12192000" cy="4617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ÁMBITO DE INTERVENCIÓN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"/>
          <p:cNvSpPr txBox="1"/>
          <p:nvPr/>
        </p:nvSpPr>
        <p:spPr>
          <a:xfrm>
            <a:off x="7643700" y="645675"/>
            <a:ext cx="365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DISTRITOS</a:t>
            </a:r>
            <a:endParaRPr b="1" i="0" sz="1400" u="none" cap="none" strike="noStrike">
              <a:solidFill>
                <a:srgbClr val="152C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"/>
          <p:cNvSpPr txBox="1"/>
          <p:nvPr>
            <p:ph type="title"/>
          </p:nvPr>
        </p:nvSpPr>
        <p:spPr>
          <a:xfrm>
            <a:off x="2442725" y="779550"/>
            <a:ext cx="9149100" cy="632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00918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2000"/>
              <a:buFont typeface="Calibri"/>
              <a:buNone/>
            </a:pPr>
            <a:r>
              <a:rPr b="1" lang="es-ES" sz="2000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Proyecto : Mujeres en Acción frente al Cambio Climático en tres distritos de Lima Sur</a:t>
            </a:r>
            <a:endParaRPr b="1" sz="1800">
              <a:solidFill>
                <a:srgbClr val="006666"/>
              </a:solidFill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528374" y="781600"/>
            <a:ext cx="1926600" cy="6465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EJECUTADO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2017-2019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528375" y="1716251"/>
            <a:ext cx="17613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s-ES" sz="1800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Investigaciones </a:t>
            </a:r>
            <a:endParaRPr b="1" sz="1800" u="sng">
              <a:solidFill>
                <a:srgbClr val="0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s-ES" sz="1800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publicadas: </a:t>
            </a:r>
            <a:endParaRPr b="1" i="0" sz="1800" u="sng" cap="none" strike="noStrike">
              <a:solidFill>
                <a:srgbClr val="0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7347" y="1714153"/>
            <a:ext cx="1390776" cy="194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42723" y="1716242"/>
            <a:ext cx="1322830" cy="193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50154" y="1709575"/>
            <a:ext cx="1372279" cy="193606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/>
          <p:nvPr/>
        </p:nvSpPr>
        <p:spPr>
          <a:xfrm>
            <a:off x="528375" y="4100475"/>
            <a:ext cx="1761300" cy="19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8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Agendas distritales de </a:t>
            </a:r>
            <a:r>
              <a:rPr b="1" lang="es-ES" sz="1800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género</a:t>
            </a:r>
            <a:r>
              <a:rPr b="1" i="0" lang="es-ES" sz="18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 y cambio climático</a:t>
            </a:r>
            <a:endParaRPr b="1" i="0" sz="1800" u="none" cap="none" strike="noStrike">
              <a:solidFill>
                <a:srgbClr val="0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11373" y="4089568"/>
            <a:ext cx="1347694" cy="190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46813" y="4100623"/>
            <a:ext cx="1341312" cy="190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76948" y="4082700"/>
            <a:ext cx="1345298" cy="193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fovida.org.pe/wp-content/uploads/2020/11/Estudio-de-recicladores-350x470.jpg" id="157" name="Google Shape;157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665088" y="1504300"/>
            <a:ext cx="1926725" cy="258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fovida.org.pe/wp-content/uploads/2020/02/2019-Mercados-saludables-frente-al-cambio-clim%C3%A1tico.jpg" id="158" name="Google Shape;158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665088" y="4132300"/>
            <a:ext cx="1926725" cy="254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13">
            <a:alphaModFix/>
          </a:blip>
          <a:srcRect b="4500" l="49287" r="16513" t="15402"/>
          <a:stretch/>
        </p:blipFill>
        <p:spPr>
          <a:xfrm>
            <a:off x="7347750" y="2768463"/>
            <a:ext cx="1926725" cy="2538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0" name="Google Shape;160;p4"/>
          <p:cNvSpPr txBox="1"/>
          <p:nvPr>
            <p:ph type="title"/>
          </p:nvPr>
        </p:nvSpPr>
        <p:spPr>
          <a:xfrm>
            <a:off x="7213313" y="1709575"/>
            <a:ext cx="19266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s-ES" sz="1800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Estudios técnicos publicados: </a:t>
            </a:r>
            <a:endParaRPr b="1" sz="1800">
              <a:solidFill>
                <a:srgbClr val="0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 txBox="1"/>
          <p:nvPr/>
        </p:nvSpPr>
        <p:spPr>
          <a:xfrm>
            <a:off x="-5707" y="188640"/>
            <a:ext cx="12192000" cy="4617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HISTÓRICO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/>
          <p:nvPr/>
        </p:nvSpPr>
        <p:spPr>
          <a:xfrm>
            <a:off x="614992" y="1079096"/>
            <a:ext cx="10962000" cy="18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None/>
            </a:pPr>
            <a:r>
              <a:rPr b="0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Mejorar la generación de </a:t>
            </a:r>
            <a:r>
              <a:rPr b="1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políticas</a:t>
            </a:r>
            <a:r>
              <a:rPr b="0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 y la aplicación de </a:t>
            </a:r>
            <a:r>
              <a:rPr b="1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medidas</a:t>
            </a:r>
            <a:r>
              <a:rPr b="0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b="1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adaptación al cambio climático</a:t>
            </a:r>
            <a:r>
              <a:rPr b="0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b="1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enfoque de género </a:t>
            </a:r>
            <a:r>
              <a:rPr b="0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en los distritos de San Juan de Miraflores, Villa El Salvador y Villa María del Triunfo, para reducir impactos del cambio climático en el </a:t>
            </a:r>
            <a:r>
              <a:rPr b="1" lang="es-ES" sz="2500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seguridad hídrica</a:t>
            </a:r>
            <a:r>
              <a:rPr b="1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y la </a:t>
            </a:r>
            <a:r>
              <a:rPr b="1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alimentación</a:t>
            </a:r>
            <a:r>
              <a:rPr b="0" i="0" lang="es-ES" sz="2500" u="none" cap="none" strike="noStrike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 de las familias de asentamientos humanos en situación de vulnerabilidad</a:t>
            </a:r>
            <a:endParaRPr b="0" i="0" sz="2500" u="none" cap="none" strike="noStrike">
              <a:solidFill>
                <a:srgbClr val="0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 b="4988" l="0" r="2742" t="0"/>
          <a:stretch/>
        </p:blipFill>
        <p:spPr>
          <a:xfrm>
            <a:off x="3256535" y="4018330"/>
            <a:ext cx="5167429" cy="283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4">
            <a:alphaModFix/>
          </a:blip>
          <a:srcRect b="1332" l="7189" r="7530" t="0"/>
          <a:stretch/>
        </p:blipFill>
        <p:spPr>
          <a:xfrm>
            <a:off x="8510145" y="4018330"/>
            <a:ext cx="3681856" cy="283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5">
            <a:alphaModFix/>
          </a:blip>
          <a:srcRect b="0" l="0" r="25589" t="0"/>
          <a:stretch/>
        </p:blipFill>
        <p:spPr>
          <a:xfrm>
            <a:off x="0" y="4018329"/>
            <a:ext cx="3170355" cy="283966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/>
          <p:nvPr/>
        </p:nvSpPr>
        <p:spPr>
          <a:xfrm>
            <a:off x="-5707" y="188640"/>
            <a:ext cx="12192000" cy="4617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OBJETIVO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>
            <p:ph idx="1" type="body"/>
          </p:nvPr>
        </p:nvSpPr>
        <p:spPr>
          <a:xfrm>
            <a:off x="2003463" y="1508723"/>
            <a:ext cx="8277000" cy="1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Noto Sans Symbols"/>
              <a:buChar char="✔"/>
            </a:pPr>
            <a:r>
              <a:rPr lang="es-ES" sz="2400">
                <a:solidFill>
                  <a:srgbClr val="003366"/>
                </a:solidFill>
              </a:rPr>
              <a:t>Alineado a las Objetivos de Desarrollo Sostenible (</a:t>
            </a:r>
            <a:r>
              <a:rPr b="1" lang="es-ES" sz="2400">
                <a:solidFill>
                  <a:srgbClr val="003366"/>
                </a:solidFill>
              </a:rPr>
              <a:t>ODS</a:t>
            </a:r>
            <a:r>
              <a:rPr lang="es-ES" sz="2400">
                <a:solidFill>
                  <a:srgbClr val="003366"/>
                </a:solidFill>
              </a:rPr>
              <a:t>)</a:t>
            </a:r>
            <a:endParaRPr sz="2400"/>
          </a:p>
        </p:txBody>
      </p:sp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 b="25847" l="53572" r="13713" t="41791"/>
          <a:stretch/>
        </p:blipFill>
        <p:spPr>
          <a:xfrm>
            <a:off x="9120337" y="4081264"/>
            <a:ext cx="3096343" cy="30628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15"/>
          <p:cNvGrpSpPr/>
          <p:nvPr/>
        </p:nvGrpSpPr>
        <p:grpSpPr>
          <a:xfrm>
            <a:off x="2017934" y="2268750"/>
            <a:ext cx="7925218" cy="1199095"/>
            <a:chOff x="3351584" y="2285795"/>
            <a:chExt cx="7925218" cy="1199095"/>
          </a:xfrm>
        </p:grpSpPr>
        <p:pic>
          <p:nvPicPr>
            <p:cNvPr id="178" name="Google Shape;178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51584" y="2285795"/>
              <a:ext cx="1199095" cy="1199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96810" y="2285795"/>
              <a:ext cx="1199094" cy="1199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042035" y="2285795"/>
              <a:ext cx="1199093" cy="1199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bjetivo 6 - AGUA LIMPIA Y SANEAMIENTO" id="181" name="Google Shape;181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387259" y="2285795"/>
              <a:ext cx="1199094" cy="1199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bjetivo 11 - CIUDADES Y COMUNIDADES SOSTENIBLES" id="182" name="Google Shape;182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732484" y="2285795"/>
              <a:ext cx="1199094" cy="1199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077708" y="2285795"/>
              <a:ext cx="1199094" cy="11990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" name="Google Shape;184;p15"/>
          <p:cNvSpPr txBox="1"/>
          <p:nvPr/>
        </p:nvSpPr>
        <p:spPr>
          <a:xfrm>
            <a:off x="1911538" y="4230966"/>
            <a:ext cx="8277000" cy="10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C5B"/>
              </a:buClr>
              <a:buSzPts val="2800"/>
              <a:buFont typeface="Noto Sans Symbols"/>
              <a:buChar char="✔"/>
            </a:pPr>
            <a:r>
              <a:rPr b="0" i="0" lang="es-ES" sz="2400" u="none" cap="none" strike="noStrike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 Alineado al </a:t>
            </a:r>
            <a:r>
              <a:rPr b="1" i="0" lang="es-ES" sz="2400" u="none" cap="none" strike="noStrike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marco institucional normativo naciona</a:t>
            </a:r>
            <a:r>
              <a:rPr b="0" i="0" lang="es-ES" sz="2400" u="none" cap="none" strike="noStrike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l en materia de cambio climático e igualdad de género del país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5"/>
          <p:cNvSpPr txBox="1"/>
          <p:nvPr/>
        </p:nvSpPr>
        <p:spPr>
          <a:xfrm>
            <a:off x="-5707" y="188640"/>
            <a:ext cx="12192000" cy="4617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ARTICULACIÓN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Ministerio del Ambiente | SIAR Arequipa | Sistema de Información Ambiental  Regional" id="190" name="Google Shape;190;p1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0246" y="1045594"/>
            <a:ext cx="3888432" cy="1302825"/>
          </a:xfrm>
          <a:prstGeom prst="rect">
            <a:avLst/>
          </a:prstGeom>
          <a:noFill/>
          <a:ln>
            <a:noFill/>
          </a:ln>
        </p:spPr>
      </p:pic>
      <p:sp>
        <p:nvSpPr>
          <p:cNvPr descr="Archivo:PCM-MIMP.png - Wikipedia, la enciclopedia libre" id="192" name="Google Shape;192;p16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3854" y="1382211"/>
            <a:ext cx="2912926" cy="556464"/>
          </a:xfrm>
          <a:prstGeom prst="rect">
            <a:avLst/>
          </a:prstGeom>
          <a:noFill/>
          <a:ln>
            <a:noFill/>
          </a:ln>
        </p:spPr>
      </p:pic>
      <p:sp>
        <p:nvSpPr>
          <p:cNvPr descr="Municipalidad de Lima | LinkedIn" id="194" name="Google Shape;194;p16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78235" y="2408607"/>
            <a:ext cx="1386496" cy="1386496"/>
          </a:xfrm>
          <a:prstGeom prst="rect">
            <a:avLst/>
          </a:prstGeom>
          <a:noFill/>
          <a:ln>
            <a:noFill/>
          </a:ln>
        </p:spPr>
      </p:pic>
      <p:sp>
        <p:nvSpPr>
          <p:cNvPr descr="Municipalidad Distrital de San Juan de Miraflores" id="196" name="Google Shape;196;p16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38997" y="2798170"/>
            <a:ext cx="1935993" cy="75288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6"/>
          <p:cNvSpPr txBox="1"/>
          <p:nvPr/>
        </p:nvSpPr>
        <p:spPr>
          <a:xfrm>
            <a:off x="0" y="4265025"/>
            <a:ext cx="121920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Comisiones Ambientales Municipales (CAMs)</a:t>
            </a:r>
            <a:endParaRPr b="1" i="0" sz="1800" u="none" cap="none" strike="noStrike">
              <a:solidFill>
                <a:srgbClr val="152C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Redes/ Organizaciones de Mujeres de Lima Sur</a:t>
            </a:r>
            <a:endParaRPr b="1" sz="1800">
              <a:solidFill>
                <a:srgbClr val="152C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Mercados de Abastos </a:t>
            </a:r>
            <a:endParaRPr b="1" sz="1800">
              <a:solidFill>
                <a:srgbClr val="152C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152C5B"/>
                </a:solidFill>
                <a:latin typeface="Calibri"/>
                <a:ea typeface="Calibri"/>
                <a:cs typeface="Calibri"/>
                <a:sym typeface="Calibri"/>
              </a:rPr>
              <a:t>Familias Asentamientos Humanos </a:t>
            </a:r>
            <a:endParaRPr b="1" sz="1800">
              <a:solidFill>
                <a:srgbClr val="152C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6"/>
          <p:cNvPicPr preferRelativeResize="0"/>
          <p:nvPr/>
        </p:nvPicPr>
        <p:blipFill rotWithShape="1">
          <a:blip r:embed="rId7">
            <a:alphaModFix/>
          </a:blip>
          <a:srcRect b="-3457" l="-1844" r="68654" t="1"/>
          <a:stretch/>
        </p:blipFill>
        <p:spPr>
          <a:xfrm>
            <a:off x="6754608" y="2513551"/>
            <a:ext cx="1254507" cy="1173157"/>
          </a:xfrm>
          <a:prstGeom prst="rect">
            <a:avLst/>
          </a:prstGeom>
          <a:noFill/>
          <a:ln>
            <a:noFill/>
          </a:ln>
        </p:spPr>
      </p:pic>
      <p:sp>
        <p:nvSpPr>
          <p:cNvPr descr="Municipalidad de Villa Maria del Triunfo - Posts | Facebook" id="200" name="Google Shape;200;p16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749806" y="2495884"/>
            <a:ext cx="1211949" cy="1211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6"/>
          <p:cNvSpPr txBox="1"/>
          <p:nvPr/>
        </p:nvSpPr>
        <p:spPr>
          <a:xfrm>
            <a:off x="-5707" y="188640"/>
            <a:ext cx="12192000" cy="4617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ACTORES DEL PROYECTO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43a464324_0_7"/>
          <p:cNvSpPr txBox="1"/>
          <p:nvPr/>
        </p:nvSpPr>
        <p:spPr>
          <a:xfrm>
            <a:off x="-5707" y="188640"/>
            <a:ext cx="12192000" cy="461700"/>
          </a:xfrm>
          <a:prstGeom prst="rect">
            <a:avLst/>
          </a:prstGeom>
          <a:solidFill>
            <a:srgbClr val="0091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GESTIÓN CLIMÁTICA MULTINIVEL EN EL PERÚ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g1343a464324_0_7"/>
          <p:cNvPicPr preferRelativeResize="0"/>
          <p:nvPr/>
        </p:nvPicPr>
        <p:blipFill rotWithShape="1">
          <a:blip r:embed="rId3">
            <a:alphaModFix/>
          </a:blip>
          <a:srcRect b="7576" l="0" r="0" t="7771"/>
          <a:stretch/>
        </p:blipFill>
        <p:spPr>
          <a:xfrm>
            <a:off x="0" y="760875"/>
            <a:ext cx="12192000" cy="5805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g1343a464324_0_7"/>
          <p:cNvGrpSpPr/>
          <p:nvPr/>
        </p:nvGrpSpPr>
        <p:grpSpPr>
          <a:xfrm>
            <a:off x="2294625" y="760875"/>
            <a:ext cx="156600" cy="4088700"/>
            <a:chOff x="2286775" y="863825"/>
            <a:chExt cx="156600" cy="4088700"/>
          </a:xfrm>
        </p:grpSpPr>
        <p:cxnSp>
          <p:nvCxnSpPr>
            <p:cNvPr id="211" name="Google Shape;211;g1343a464324_0_7"/>
            <p:cNvCxnSpPr/>
            <p:nvPr/>
          </p:nvCxnSpPr>
          <p:spPr>
            <a:xfrm>
              <a:off x="2286775" y="863825"/>
              <a:ext cx="0" cy="4088700"/>
            </a:xfrm>
            <a:prstGeom prst="straightConnector1">
              <a:avLst/>
            </a:prstGeom>
            <a:noFill/>
            <a:ln cap="flat" cmpd="sng" w="47625">
              <a:solidFill>
                <a:srgbClr val="00918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2" name="Google Shape;212;g1343a464324_0_7"/>
            <p:cNvCxnSpPr/>
            <p:nvPr/>
          </p:nvCxnSpPr>
          <p:spPr>
            <a:xfrm>
              <a:off x="2286775" y="2783500"/>
              <a:ext cx="156600" cy="0"/>
            </a:xfrm>
            <a:prstGeom prst="straightConnector1">
              <a:avLst/>
            </a:prstGeom>
            <a:noFill/>
            <a:ln cap="flat" cmpd="sng" w="47625">
              <a:solidFill>
                <a:srgbClr val="00918E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</p:grpSp>
      <p:pic>
        <p:nvPicPr>
          <p:cNvPr id="213" name="Google Shape;213;g1343a464324_0_7"/>
          <p:cNvPicPr preferRelativeResize="0"/>
          <p:nvPr/>
        </p:nvPicPr>
        <p:blipFill rotWithShape="1">
          <a:blip r:embed="rId4">
            <a:alphaModFix/>
          </a:blip>
          <a:srcRect b="0" l="0" r="41537" t="49272"/>
          <a:stretch/>
        </p:blipFill>
        <p:spPr>
          <a:xfrm>
            <a:off x="6180900" y="2533475"/>
            <a:ext cx="289700" cy="27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g1343a464324_0_7"/>
          <p:cNvGrpSpPr/>
          <p:nvPr/>
        </p:nvGrpSpPr>
        <p:grpSpPr>
          <a:xfrm>
            <a:off x="6269763" y="760875"/>
            <a:ext cx="156600" cy="4088700"/>
            <a:chOff x="2286775" y="863825"/>
            <a:chExt cx="156600" cy="4088700"/>
          </a:xfrm>
        </p:grpSpPr>
        <p:cxnSp>
          <p:nvCxnSpPr>
            <p:cNvPr id="215" name="Google Shape;215;g1343a464324_0_7"/>
            <p:cNvCxnSpPr/>
            <p:nvPr/>
          </p:nvCxnSpPr>
          <p:spPr>
            <a:xfrm>
              <a:off x="2286775" y="863825"/>
              <a:ext cx="0" cy="4088700"/>
            </a:xfrm>
            <a:prstGeom prst="straightConnector1">
              <a:avLst/>
            </a:prstGeom>
            <a:noFill/>
            <a:ln cap="flat" cmpd="sng" w="47625">
              <a:solidFill>
                <a:srgbClr val="00918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6" name="Google Shape;216;g1343a464324_0_7"/>
            <p:cNvCxnSpPr/>
            <p:nvPr/>
          </p:nvCxnSpPr>
          <p:spPr>
            <a:xfrm>
              <a:off x="2286775" y="2783500"/>
              <a:ext cx="156600" cy="0"/>
            </a:xfrm>
            <a:prstGeom prst="straightConnector1">
              <a:avLst/>
            </a:prstGeom>
            <a:noFill/>
            <a:ln cap="flat" cmpd="sng" w="47625">
              <a:solidFill>
                <a:srgbClr val="00918E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</p:grpSp>
      <p:pic>
        <p:nvPicPr>
          <p:cNvPr id="217" name="Google Shape;217;g1343a464324_0_7"/>
          <p:cNvPicPr preferRelativeResize="0"/>
          <p:nvPr/>
        </p:nvPicPr>
        <p:blipFill rotWithShape="1">
          <a:blip r:embed="rId4">
            <a:alphaModFix/>
          </a:blip>
          <a:srcRect b="0" l="0" r="41537" t="49272"/>
          <a:stretch/>
        </p:blipFill>
        <p:spPr>
          <a:xfrm>
            <a:off x="10244900" y="2533475"/>
            <a:ext cx="289700" cy="27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g1343a464324_0_7"/>
          <p:cNvGrpSpPr/>
          <p:nvPr/>
        </p:nvGrpSpPr>
        <p:grpSpPr>
          <a:xfrm>
            <a:off x="10244925" y="760875"/>
            <a:ext cx="156600" cy="4088700"/>
            <a:chOff x="2286775" y="863825"/>
            <a:chExt cx="156600" cy="4088700"/>
          </a:xfrm>
        </p:grpSpPr>
        <p:cxnSp>
          <p:nvCxnSpPr>
            <p:cNvPr id="219" name="Google Shape;219;g1343a464324_0_7"/>
            <p:cNvCxnSpPr/>
            <p:nvPr/>
          </p:nvCxnSpPr>
          <p:spPr>
            <a:xfrm>
              <a:off x="2286775" y="863825"/>
              <a:ext cx="0" cy="4088700"/>
            </a:xfrm>
            <a:prstGeom prst="straightConnector1">
              <a:avLst/>
            </a:prstGeom>
            <a:noFill/>
            <a:ln cap="flat" cmpd="sng" w="47625">
              <a:solidFill>
                <a:srgbClr val="00918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0" name="Google Shape;220;g1343a464324_0_7"/>
            <p:cNvCxnSpPr/>
            <p:nvPr/>
          </p:nvCxnSpPr>
          <p:spPr>
            <a:xfrm>
              <a:off x="2286775" y="2783500"/>
              <a:ext cx="156600" cy="0"/>
            </a:xfrm>
            <a:prstGeom prst="straightConnector1">
              <a:avLst/>
            </a:prstGeom>
            <a:noFill/>
            <a:ln cap="flat" cmpd="sng" w="47625">
              <a:solidFill>
                <a:srgbClr val="00918E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2019-12-08T17:54:37Z</dcterms:created>
  <dc:creator>Walter Melgar Paz</dc:creator>
</cp:coreProperties>
</file>